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77"/>
  </p:notesMasterIdLst>
  <p:sldIdLst>
    <p:sldId id="256" r:id="rId2"/>
    <p:sldId id="259" r:id="rId3"/>
    <p:sldId id="260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63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2" r:id="rId24"/>
    <p:sldId id="283" r:id="rId25"/>
    <p:sldId id="284" r:id="rId26"/>
    <p:sldId id="285" r:id="rId27"/>
    <p:sldId id="286" r:id="rId28"/>
    <p:sldId id="288" r:id="rId29"/>
    <p:sldId id="289" r:id="rId30"/>
    <p:sldId id="290" r:id="rId31"/>
    <p:sldId id="291" r:id="rId32"/>
    <p:sldId id="292" r:id="rId33"/>
    <p:sldId id="293" r:id="rId34"/>
    <p:sldId id="295" r:id="rId35"/>
    <p:sldId id="298" r:id="rId36"/>
    <p:sldId id="299" r:id="rId37"/>
    <p:sldId id="301" r:id="rId38"/>
    <p:sldId id="302" r:id="rId39"/>
    <p:sldId id="303" r:id="rId40"/>
    <p:sldId id="305" r:id="rId41"/>
    <p:sldId id="306" r:id="rId42"/>
    <p:sldId id="297" r:id="rId43"/>
    <p:sldId id="307" r:id="rId44"/>
    <p:sldId id="308" r:id="rId45"/>
    <p:sldId id="309" r:id="rId46"/>
    <p:sldId id="343" r:id="rId47"/>
    <p:sldId id="344" r:id="rId48"/>
    <p:sldId id="310" r:id="rId49"/>
    <p:sldId id="311" r:id="rId50"/>
    <p:sldId id="313" r:id="rId51"/>
    <p:sldId id="314" r:id="rId52"/>
    <p:sldId id="316" r:id="rId53"/>
    <p:sldId id="317" r:id="rId54"/>
    <p:sldId id="318" r:id="rId55"/>
    <p:sldId id="319" r:id="rId56"/>
    <p:sldId id="320" r:id="rId57"/>
    <p:sldId id="334" r:id="rId58"/>
    <p:sldId id="321" r:id="rId59"/>
    <p:sldId id="322" r:id="rId60"/>
    <p:sldId id="323" r:id="rId61"/>
    <p:sldId id="335" r:id="rId62"/>
    <p:sldId id="336" r:id="rId63"/>
    <p:sldId id="324" r:id="rId64"/>
    <p:sldId id="328" r:id="rId65"/>
    <p:sldId id="329" r:id="rId66"/>
    <p:sldId id="330" r:id="rId67"/>
    <p:sldId id="331" r:id="rId68"/>
    <p:sldId id="332" r:id="rId69"/>
    <p:sldId id="333" r:id="rId70"/>
    <p:sldId id="337" r:id="rId71"/>
    <p:sldId id="338" r:id="rId72"/>
    <p:sldId id="339" r:id="rId73"/>
    <p:sldId id="340" r:id="rId74"/>
    <p:sldId id="341" r:id="rId75"/>
    <p:sldId id="342" r:id="rId76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sz="2800" b="1" i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i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i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i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i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2800" b="1" i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2800" b="1" i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2800" b="1" i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2800" b="1" i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3EDD7"/>
    <a:srgbClr val="04C0EC"/>
    <a:srgbClr val="003366"/>
    <a:srgbClr val="FF00FF"/>
    <a:srgbClr val="0000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7101" autoAdjust="0"/>
  </p:normalViewPr>
  <p:slideViewPr>
    <p:cSldViewPr>
      <p:cViewPr>
        <p:scale>
          <a:sx n="100" d="100"/>
          <a:sy n="100" d="100"/>
        </p:scale>
        <p:origin x="525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i="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noProof="0"/>
              <a:t>Click to edit Master text styles</a:t>
            </a:r>
          </a:p>
          <a:p>
            <a:pPr lvl="1"/>
            <a:r>
              <a:rPr lang="sr-Latn-CS" noProof="0"/>
              <a:t>Second level</a:t>
            </a:r>
          </a:p>
          <a:p>
            <a:pPr lvl="2"/>
            <a:r>
              <a:rPr lang="sr-Latn-CS" noProof="0"/>
              <a:t>Third level</a:t>
            </a:r>
          </a:p>
          <a:p>
            <a:pPr lvl="3"/>
            <a:r>
              <a:rPr lang="sr-Latn-CS" noProof="0"/>
              <a:t>Fourth level</a:t>
            </a:r>
          </a:p>
          <a:p>
            <a:pPr lvl="4"/>
            <a:r>
              <a:rPr lang="sr-Latn-CS" noProof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i="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effectLst/>
                <a:latin typeface="Arial" charset="0"/>
              </a:defRPr>
            </a:lvl1pPr>
          </a:lstStyle>
          <a:p>
            <a:pPr>
              <a:defRPr/>
            </a:pPr>
            <a:fld id="{265BF78E-A5FE-470C-8F8F-F49DE72C69A4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D35051-E67D-4039-B412-446D2DF2A28F}" type="slidenum">
              <a:rPr lang="sr-Latn-CS" smtClean="0"/>
              <a:pPr/>
              <a:t>1</a:t>
            </a:fld>
            <a:endParaRPr lang="sr-Latn-C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97A830-36A9-4B8B-86F5-7ED86D8A01DB}" type="slidenum">
              <a:rPr lang="sr-Latn-CS" smtClean="0"/>
              <a:pPr/>
              <a:t>10</a:t>
            </a:fld>
            <a:endParaRPr lang="sr-Latn-C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4B1613-3728-47C7-9FC9-B150B2C4C5E2}" type="slidenum">
              <a:rPr lang="sr-Latn-CS" smtClean="0"/>
              <a:pPr/>
              <a:t>11</a:t>
            </a:fld>
            <a:endParaRPr lang="sr-Latn-C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2E3C12-F5AC-4863-88BA-48B8CC0DBE91}" type="slidenum">
              <a:rPr lang="sr-Latn-CS" smtClean="0"/>
              <a:pPr/>
              <a:t>12</a:t>
            </a:fld>
            <a:endParaRPr lang="sr-Latn-C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D56A92-51C9-4C68-B601-302536152CC8}" type="slidenum">
              <a:rPr lang="sr-Latn-CS" smtClean="0"/>
              <a:pPr/>
              <a:t>13</a:t>
            </a:fld>
            <a:endParaRPr lang="sr-Latn-C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9D85D6-90C4-4116-B5DA-85D34B49140E}" type="slidenum">
              <a:rPr lang="sr-Latn-CS" smtClean="0"/>
              <a:pPr/>
              <a:t>14</a:t>
            </a:fld>
            <a:endParaRPr lang="sr-Latn-C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4AE816-0F02-44CE-A939-E01BBB88D94F}" type="slidenum">
              <a:rPr lang="sr-Latn-CS" smtClean="0"/>
              <a:pPr/>
              <a:t>15</a:t>
            </a:fld>
            <a:endParaRPr lang="sr-Latn-C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60035D-4158-470D-AD72-73826CFB20F5}" type="slidenum">
              <a:rPr lang="sr-Latn-CS" smtClean="0"/>
              <a:pPr/>
              <a:t>16</a:t>
            </a:fld>
            <a:endParaRPr lang="sr-Latn-C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134A99-F5EF-4C45-97DC-3389E2A4FBB3}" type="slidenum">
              <a:rPr lang="sr-Latn-CS" smtClean="0"/>
              <a:pPr/>
              <a:t>17</a:t>
            </a:fld>
            <a:endParaRPr lang="sr-Latn-C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DCD64B-760E-4202-938D-05608503AEB9}" type="slidenum">
              <a:rPr lang="sr-Latn-CS" smtClean="0"/>
              <a:pPr/>
              <a:t>18</a:t>
            </a:fld>
            <a:endParaRPr lang="sr-Latn-C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F456A1-6F53-40EA-BFB1-B67D0C62802E}" type="slidenum">
              <a:rPr lang="sr-Latn-CS" smtClean="0"/>
              <a:pPr/>
              <a:t>19</a:t>
            </a:fld>
            <a:endParaRPr lang="sr-Latn-C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6FF20C-BE57-40FE-BB17-11568D15A20E}" type="slidenum">
              <a:rPr lang="sr-Latn-CS" smtClean="0"/>
              <a:pPr/>
              <a:t>2</a:t>
            </a:fld>
            <a:endParaRPr lang="sr-Latn-C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3CB21C-F462-4CDB-9AD0-E13E449720F4}" type="slidenum">
              <a:rPr lang="sr-Latn-CS" smtClean="0"/>
              <a:pPr/>
              <a:t>20</a:t>
            </a:fld>
            <a:endParaRPr lang="sr-Latn-C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5815E2-92BC-4377-B70D-CC96A81B87A4}" type="slidenum">
              <a:rPr lang="sr-Latn-CS" smtClean="0"/>
              <a:pPr/>
              <a:t>21</a:t>
            </a:fld>
            <a:endParaRPr lang="sr-Latn-C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E9CD68-BE30-4C8A-B1B7-B6D582893AF4}" type="slidenum">
              <a:rPr lang="sr-Latn-CS" smtClean="0"/>
              <a:pPr/>
              <a:t>22</a:t>
            </a:fld>
            <a:endParaRPr lang="sr-Latn-C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E74A55-4DB4-4645-85E0-A391CB33DA4A}" type="slidenum">
              <a:rPr lang="sr-Latn-CS" smtClean="0"/>
              <a:pPr/>
              <a:t>23</a:t>
            </a:fld>
            <a:endParaRPr lang="sr-Latn-C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2AB398-E27D-4045-B0B0-421BC49919E8}" type="slidenum">
              <a:rPr lang="sr-Latn-CS" smtClean="0"/>
              <a:pPr/>
              <a:t>24</a:t>
            </a:fld>
            <a:endParaRPr lang="sr-Latn-C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BA05C1-3A2A-4AC5-9ECA-5A92BC3B2FD7}" type="slidenum">
              <a:rPr lang="sr-Latn-CS" smtClean="0"/>
              <a:pPr/>
              <a:t>25</a:t>
            </a:fld>
            <a:endParaRPr lang="sr-Latn-C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26138F-7358-4F17-88DA-57D93D15A883}" type="slidenum">
              <a:rPr lang="sr-Latn-CS" smtClean="0"/>
              <a:pPr/>
              <a:t>26</a:t>
            </a:fld>
            <a:endParaRPr lang="sr-Latn-C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E0FDE-86DB-45AB-BE94-3F97B8192694}" type="slidenum">
              <a:rPr lang="sr-Latn-CS" smtClean="0"/>
              <a:pPr/>
              <a:t>27</a:t>
            </a:fld>
            <a:endParaRPr lang="sr-Latn-C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9E8E76-3458-4604-AD88-E4661615DAC8}" type="slidenum">
              <a:rPr lang="sr-Latn-CS" smtClean="0"/>
              <a:pPr/>
              <a:t>28</a:t>
            </a:fld>
            <a:endParaRPr lang="sr-Latn-C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3406E8-557B-473E-9C3D-1F8757ECF984}" type="slidenum">
              <a:rPr lang="sr-Latn-CS" smtClean="0"/>
              <a:pPr/>
              <a:t>29</a:t>
            </a:fld>
            <a:endParaRPr lang="sr-Latn-C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31C32A-824C-457C-B5B2-1EA0F27D1A3E}" type="slidenum">
              <a:rPr lang="sr-Latn-CS" smtClean="0"/>
              <a:pPr/>
              <a:t>3</a:t>
            </a:fld>
            <a:endParaRPr lang="sr-Latn-C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88E38C-A85F-4BC7-93B7-4A7E4EBFB7B7}" type="slidenum">
              <a:rPr lang="sr-Latn-CS" smtClean="0"/>
              <a:pPr/>
              <a:t>30</a:t>
            </a:fld>
            <a:endParaRPr lang="sr-Latn-C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233299-6D9A-4F00-90D6-4731473EBF61}" type="slidenum">
              <a:rPr lang="sr-Latn-CS" smtClean="0"/>
              <a:pPr/>
              <a:t>31</a:t>
            </a:fld>
            <a:endParaRPr lang="sr-Latn-C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A9B728-A2DB-4A4F-B4E5-6A05EDC69669}" type="slidenum">
              <a:rPr lang="sr-Latn-CS" smtClean="0"/>
              <a:pPr/>
              <a:t>32</a:t>
            </a:fld>
            <a:endParaRPr lang="sr-Latn-C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8CBFAE-CF14-430D-9E09-69982284E035}" type="slidenum">
              <a:rPr lang="sr-Latn-CS" smtClean="0"/>
              <a:pPr/>
              <a:t>33</a:t>
            </a:fld>
            <a:endParaRPr lang="sr-Latn-C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38C5BA-DDF4-45E1-AF0B-6E6EB4A0D0D5}" type="slidenum">
              <a:rPr lang="sr-Latn-CS" smtClean="0"/>
              <a:pPr/>
              <a:t>34</a:t>
            </a:fld>
            <a:endParaRPr lang="sr-Latn-C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CD0EB3-AD3E-424B-9E66-42BB2BE660A0}" type="slidenum">
              <a:rPr lang="sr-Latn-CS" smtClean="0"/>
              <a:pPr/>
              <a:t>35</a:t>
            </a:fld>
            <a:endParaRPr lang="sr-Latn-C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6214B3-307E-41A5-8CFF-45104387C434}" type="slidenum">
              <a:rPr lang="sr-Latn-CS" smtClean="0"/>
              <a:pPr/>
              <a:t>36</a:t>
            </a:fld>
            <a:endParaRPr lang="sr-Latn-C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3E3407-2EA2-42AC-BFAA-08B942EA3EC3}" type="slidenum">
              <a:rPr lang="sr-Latn-CS" smtClean="0"/>
              <a:pPr/>
              <a:t>37</a:t>
            </a:fld>
            <a:endParaRPr lang="sr-Latn-C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0AA2BA-2A72-4EC6-9B5B-4546C5EA6CAC}" type="slidenum">
              <a:rPr lang="sr-Latn-CS" smtClean="0"/>
              <a:pPr/>
              <a:t>38</a:t>
            </a:fld>
            <a:endParaRPr lang="sr-Latn-C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265D35-721B-4DD8-8C6C-E6498EFE9054}" type="slidenum">
              <a:rPr lang="sr-Latn-CS" smtClean="0"/>
              <a:pPr/>
              <a:t>39</a:t>
            </a:fld>
            <a:endParaRPr lang="sr-Latn-C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672FA2-D5DF-4DF8-866F-640E672218C4}" type="slidenum">
              <a:rPr lang="sr-Latn-CS" smtClean="0"/>
              <a:pPr/>
              <a:t>4</a:t>
            </a:fld>
            <a:endParaRPr lang="sr-Latn-C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31BEB7-1371-4FAC-B04E-81D3AA673B8E}" type="slidenum">
              <a:rPr lang="sr-Latn-CS" smtClean="0"/>
              <a:pPr/>
              <a:t>40</a:t>
            </a:fld>
            <a:endParaRPr lang="sr-Latn-C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5F3ABD-17E8-4790-ACB9-EE2BF1770F26}" type="slidenum">
              <a:rPr lang="sr-Latn-CS" smtClean="0"/>
              <a:pPr/>
              <a:t>41</a:t>
            </a:fld>
            <a:endParaRPr lang="sr-Latn-C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81F9CB-387A-4D19-913B-FA1A409A866D}" type="slidenum">
              <a:rPr lang="sr-Latn-CS" smtClean="0"/>
              <a:pPr/>
              <a:t>42</a:t>
            </a:fld>
            <a:endParaRPr lang="sr-Latn-C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0497D5-25AA-40A8-854E-CE8251E0D218}" type="slidenum">
              <a:rPr lang="sr-Latn-CS" smtClean="0"/>
              <a:pPr/>
              <a:t>43</a:t>
            </a:fld>
            <a:endParaRPr lang="sr-Latn-C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9C9B4F-AE14-47CF-9F27-EE0CBCE57E24}" type="slidenum">
              <a:rPr lang="sr-Latn-CS" smtClean="0"/>
              <a:pPr/>
              <a:t>44</a:t>
            </a:fld>
            <a:endParaRPr lang="sr-Latn-C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D69984-4E2E-4B39-8AC8-41819058C19D}" type="slidenum">
              <a:rPr lang="sr-Latn-CS" smtClean="0"/>
              <a:pPr/>
              <a:t>45</a:t>
            </a:fld>
            <a:endParaRPr lang="sr-Latn-C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D69984-4E2E-4B39-8AC8-41819058C19D}" type="slidenum">
              <a:rPr lang="sr-Latn-CS" smtClean="0"/>
              <a:pPr/>
              <a:t>46</a:t>
            </a:fld>
            <a:endParaRPr lang="sr-Latn-C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D69984-4E2E-4B39-8AC8-41819058C19D}" type="slidenum">
              <a:rPr lang="sr-Latn-CS" smtClean="0"/>
              <a:pPr/>
              <a:t>47</a:t>
            </a:fld>
            <a:endParaRPr lang="sr-Latn-C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B602BC-6899-4E43-927E-0A339B86D388}" type="slidenum">
              <a:rPr lang="sr-Latn-CS" smtClean="0"/>
              <a:pPr/>
              <a:t>48</a:t>
            </a:fld>
            <a:endParaRPr lang="sr-Latn-C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5D61AE-43A9-4D31-A003-EEC545AE156E}" type="slidenum">
              <a:rPr lang="sr-Latn-CS" smtClean="0"/>
              <a:pPr/>
              <a:t>49</a:t>
            </a:fld>
            <a:endParaRPr lang="sr-Latn-C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8FC408-CFDE-4179-92CE-0A35CD0DDA3F}" type="slidenum">
              <a:rPr lang="sr-Latn-CS" smtClean="0"/>
              <a:pPr/>
              <a:t>5</a:t>
            </a:fld>
            <a:endParaRPr lang="sr-Latn-C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540973-0611-45A8-B47A-D2DD44B0667D}" type="slidenum">
              <a:rPr lang="sr-Latn-CS" smtClean="0"/>
              <a:pPr/>
              <a:t>50</a:t>
            </a:fld>
            <a:endParaRPr lang="sr-Latn-C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BDBD31-097B-41B1-8503-AB0951AC225C}" type="slidenum">
              <a:rPr lang="sr-Latn-CS" smtClean="0"/>
              <a:pPr/>
              <a:t>51</a:t>
            </a:fld>
            <a:endParaRPr lang="sr-Latn-C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109BAE-E8BC-49CD-AE15-451C6CDD181E}" type="slidenum">
              <a:rPr lang="sr-Latn-CS" smtClean="0"/>
              <a:pPr/>
              <a:t>52</a:t>
            </a:fld>
            <a:endParaRPr lang="sr-Latn-C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102DA4-4F75-4D8F-86D5-8B64E1854AE8}" type="slidenum">
              <a:rPr lang="sr-Latn-CS" smtClean="0"/>
              <a:pPr/>
              <a:t>53</a:t>
            </a:fld>
            <a:endParaRPr lang="sr-Latn-C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922DF6-BAA2-4331-BB4A-B638D94213A1}" type="slidenum">
              <a:rPr lang="sr-Latn-CS" smtClean="0"/>
              <a:pPr/>
              <a:t>54</a:t>
            </a:fld>
            <a:endParaRPr lang="sr-Latn-C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86147C-2B4E-4000-A5F0-E8E569CC74A0}" type="slidenum">
              <a:rPr lang="sr-Latn-CS" smtClean="0"/>
              <a:pPr/>
              <a:t>55</a:t>
            </a:fld>
            <a:endParaRPr lang="sr-Latn-C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97D166-30CE-4D6F-90F2-2A3D3D582345}" type="slidenum">
              <a:rPr lang="sr-Latn-CS" smtClean="0"/>
              <a:pPr/>
              <a:t>56</a:t>
            </a:fld>
            <a:endParaRPr lang="sr-Latn-C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4189CD-B95E-45A3-955B-970A2F164968}" type="slidenum">
              <a:rPr lang="sr-Latn-CS" smtClean="0"/>
              <a:pPr/>
              <a:t>57</a:t>
            </a:fld>
            <a:endParaRPr lang="sr-Latn-C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FECC47-DDFD-463B-A475-DB1FFFEBA463}" type="slidenum">
              <a:rPr lang="sr-Latn-CS" smtClean="0"/>
              <a:pPr/>
              <a:t>58</a:t>
            </a:fld>
            <a:endParaRPr lang="sr-Latn-C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0F397A-8D01-4268-A7D7-EF2C6FC9312A}" type="slidenum">
              <a:rPr lang="sr-Latn-CS" smtClean="0"/>
              <a:pPr/>
              <a:t>59</a:t>
            </a:fld>
            <a:endParaRPr lang="sr-Latn-C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A178CA-902B-4369-8B05-70E93AFCFEDF}" type="slidenum">
              <a:rPr lang="sr-Latn-CS" smtClean="0"/>
              <a:pPr/>
              <a:t>6</a:t>
            </a:fld>
            <a:endParaRPr lang="sr-Latn-C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1A71D9-E33C-427B-BEE4-852FA3BBF901}" type="slidenum">
              <a:rPr lang="sr-Latn-CS" smtClean="0"/>
              <a:pPr/>
              <a:t>60</a:t>
            </a:fld>
            <a:endParaRPr lang="sr-Latn-C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92252D-8736-4572-89E8-F00CD36038E3}" type="slidenum">
              <a:rPr lang="sr-Latn-CS" smtClean="0"/>
              <a:pPr/>
              <a:t>61</a:t>
            </a:fld>
            <a:endParaRPr lang="sr-Latn-C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21FCEE-6A77-4202-BBF2-8DAFF5FF2C59}" type="slidenum">
              <a:rPr lang="sr-Latn-CS" smtClean="0"/>
              <a:pPr/>
              <a:t>62</a:t>
            </a:fld>
            <a:endParaRPr lang="sr-Latn-C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397AA8-9897-45D6-90BE-E78EFB0ADC4C}" type="slidenum">
              <a:rPr lang="sr-Latn-CS" smtClean="0"/>
              <a:pPr/>
              <a:t>63</a:t>
            </a:fld>
            <a:endParaRPr lang="sr-Latn-C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49ED4C-CF19-466D-AE47-93B0B9851904}" type="slidenum">
              <a:rPr lang="sr-Latn-CS" smtClean="0"/>
              <a:pPr/>
              <a:t>64</a:t>
            </a:fld>
            <a:endParaRPr lang="sr-Latn-C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0FB5E9-04E0-4B7B-81D5-F55A713F5A86}" type="slidenum">
              <a:rPr lang="sr-Latn-CS" smtClean="0"/>
              <a:pPr/>
              <a:t>65</a:t>
            </a:fld>
            <a:endParaRPr lang="sr-Latn-C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5C5869-8DBC-4367-9FF8-78AD55800660}" type="slidenum">
              <a:rPr lang="sr-Latn-CS" smtClean="0"/>
              <a:pPr/>
              <a:t>66</a:t>
            </a:fld>
            <a:endParaRPr lang="sr-Latn-C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58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C8D0CE-5854-4066-BB72-B0539A1E898B}" type="slidenum">
              <a:rPr lang="sr-Latn-CS" smtClean="0"/>
              <a:pPr/>
              <a:t>67</a:t>
            </a:fld>
            <a:endParaRPr lang="sr-Latn-C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C52E38-4122-4B37-8974-8EE610D5B7A6}" type="slidenum">
              <a:rPr lang="sr-Latn-CS" smtClean="0"/>
              <a:pPr/>
              <a:t>68</a:t>
            </a:fld>
            <a:endParaRPr lang="sr-Latn-C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ACB980-B704-4FD5-9F53-7F505B678D78}" type="slidenum">
              <a:rPr lang="sr-Latn-CS" smtClean="0"/>
              <a:pPr/>
              <a:t>69</a:t>
            </a:fld>
            <a:endParaRPr lang="sr-Latn-C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8291C1-4D00-4C82-A77E-027F6AB93C90}" type="slidenum">
              <a:rPr lang="sr-Latn-CS" smtClean="0"/>
              <a:pPr/>
              <a:t>7</a:t>
            </a:fld>
            <a:endParaRPr lang="sr-Latn-C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064291-F4DE-4605-B919-904358D08EEF}" type="slidenum">
              <a:rPr lang="sr-Latn-CS" smtClean="0"/>
              <a:pPr/>
              <a:t>70</a:t>
            </a:fld>
            <a:endParaRPr lang="sr-Latn-C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62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868337-2F1D-4B61-96EF-C6757BC8E869}" type="slidenum">
              <a:rPr lang="sr-Latn-CS" smtClean="0"/>
              <a:pPr/>
              <a:t>71</a:t>
            </a:fld>
            <a:endParaRPr lang="sr-Latn-C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63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3B53CC-C7F2-4B9E-AD42-881A3EE04FA1}" type="slidenum">
              <a:rPr lang="sr-Latn-CS" smtClean="0"/>
              <a:pPr/>
              <a:t>72</a:t>
            </a:fld>
            <a:endParaRPr lang="sr-Latn-C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4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64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91A5B1-A62D-45A2-AFE1-393EC2E8573C}" type="slidenum">
              <a:rPr lang="sr-Latn-CS" smtClean="0"/>
              <a:pPr/>
              <a:t>73</a:t>
            </a:fld>
            <a:endParaRPr lang="sr-Latn-C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5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65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FEF42E-96DC-478B-9026-5AE274A7D316}" type="slidenum">
              <a:rPr lang="sr-Latn-CS" smtClean="0"/>
              <a:pPr/>
              <a:t>74</a:t>
            </a:fld>
            <a:endParaRPr lang="sr-Latn-C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6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166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2C5133-684C-4F29-80E2-18A779736C6F}" type="slidenum">
              <a:rPr lang="sr-Latn-CS" smtClean="0"/>
              <a:pPr/>
              <a:t>75</a:t>
            </a:fld>
            <a:endParaRPr lang="sr-Latn-C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6AC337-88D5-4E4D-980F-60EDA83A008A}" type="slidenum">
              <a:rPr lang="sr-Latn-CS" smtClean="0"/>
              <a:pPr/>
              <a:t>8</a:t>
            </a:fld>
            <a:endParaRPr lang="sr-Latn-C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890DD5-5268-4FD4-9769-8698CE2B4B9E}" type="slidenum">
              <a:rPr lang="sr-Latn-CS" smtClean="0"/>
              <a:pPr/>
              <a:t>9</a:t>
            </a:fld>
            <a:endParaRPr lang="sr-Latn-C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554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sr-Latn-CS"/>
              <a:t>Click to edit Master subtitle style</a:t>
            </a:r>
          </a:p>
        </p:txBody>
      </p:sp>
      <p:sp>
        <p:nvSpPr>
          <p:cNvPr id="6554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/>
            </a:lvl1pPr>
          </a:lstStyle>
          <a:p>
            <a:r>
              <a:rPr lang="sr-Latn-CS"/>
              <a:t>Click to edit Master 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CD763-474E-4EFF-B038-B9EC98B85D16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62AC8-526E-4BDF-9D96-37B5AD4443BA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B3BD9-5AAD-43C7-AF2D-68B3684B6B4E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7322F-A69F-42AA-96AB-05087DD00173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782E7E-F2D3-4CD4-975E-A0A2B3A1B609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88085-165B-424A-AAB6-AE73F8891374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EE814-7820-4EA2-BCD0-2E2325B2FB4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6EC51-0A2B-49CF-8D6A-3BE39967E8F1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3EE9C-6D47-4958-92A7-A1328AA223FC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92D6A-5B97-4CDD-9FB9-6FAA4FB49E5A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28A69-D969-47EE-8AA0-05E57F04D5F1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57254-BF65-4C6F-ABEC-4279BBCADB2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6451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16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i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452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 i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452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0EE45DEB-2994-40BB-BA3B-750D8EA67D5A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67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  <p:sldLayoutId id="2147484166" r:id="rId12"/>
  </p:sldLayoutIdLst>
  <p:transition>
    <p:strips dir="l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image" Target="../media/image117.jpeg"/><Relationship Id="rId7" Type="http://schemas.openxmlformats.org/officeDocument/2006/relationships/image" Target="../media/image121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image" Target="../media/image123.jpeg"/><Relationship Id="rId7" Type="http://schemas.openxmlformats.org/officeDocument/2006/relationships/image" Target="../media/image127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5.png"/><Relationship Id="rId4" Type="http://schemas.openxmlformats.org/officeDocument/2006/relationships/image" Target="../media/image13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9.jpeg"/><Relationship Id="rId4" Type="http://schemas.openxmlformats.org/officeDocument/2006/relationships/image" Target="../media/image13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7F0E8D-AEEA-4A24-BC5D-72C94FEF18EB}" type="slidenum">
              <a:rPr lang="sr-Latn-CS"/>
              <a:pPr>
                <a:defRPr/>
              </a:pPr>
              <a:t>1</a:t>
            </a:fld>
            <a:endParaRPr lang="sr-Latn-C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49275"/>
            <a:ext cx="9144000" cy="3308350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6600" b="0" i="0" dirty="0">
                <a:solidFill>
                  <a:schemeClr val="tx2">
                    <a:lumMod val="50000"/>
                  </a:schemeClr>
                </a:solidFill>
                <a:effectLst/>
                <a:latin typeface="Söhne"/>
              </a:rPr>
              <a:t>Surgical diagnostics</a:t>
            </a:r>
            <a:br>
              <a:rPr lang="sr-Latn-CS" sz="6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sr-Latn-CS" sz="6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59832" y="4221088"/>
            <a:ext cx="5572125" cy="714375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i="0" dirty="0">
                <a:solidFill>
                  <a:schemeClr val="tx2">
                    <a:lumMod val="50000"/>
                  </a:schemeClr>
                </a:solidFill>
                <a:effectLst/>
                <a:latin typeface="Helvetica Neue"/>
              </a:rPr>
              <a:t>Assistant prof. </a:t>
            </a:r>
            <a:r>
              <a:rPr lang="sr-Latn-RS" sz="2400" b="1" i="0" dirty="0">
                <a:solidFill>
                  <a:schemeClr val="tx2">
                    <a:lumMod val="50000"/>
                  </a:schemeClr>
                </a:solidFill>
                <a:effectLst/>
                <a:latin typeface="Helvetica Neue"/>
              </a:rPr>
              <a:t>Nenad Marković </a:t>
            </a:r>
            <a:r>
              <a:rPr lang="en-US" sz="2400" b="1" i="0" dirty="0">
                <a:solidFill>
                  <a:schemeClr val="tx2">
                    <a:lumMod val="50000"/>
                  </a:schemeClr>
                </a:solidFill>
                <a:effectLst/>
                <a:latin typeface="Helvetica Neue"/>
              </a:rPr>
              <a:t>MD, PhD, </a:t>
            </a:r>
            <a:r>
              <a:rPr lang="sr-Latn-RS" sz="2400" b="1" i="0" dirty="0">
                <a:solidFill>
                  <a:schemeClr val="tx2">
                    <a:lumMod val="50000"/>
                  </a:schemeClr>
                </a:solidFill>
                <a:effectLst/>
                <a:latin typeface="Helvetica Neue"/>
              </a:rPr>
              <a:t>Abdomin</a:t>
            </a:r>
            <a:r>
              <a:rPr lang="en-US" sz="2400" b="1" i="0" dirty="0">
                <a:solidFill>
                  <a:schemeClr val="tx2">
                    <a:lumMod val="50000"/>
                  </a:schemeClr>
                </a:solidFill>
                <a:effectLst/>
                <a:latin typeface="Helvetica Neue"/>
              </a:rPr>
              <a:t>al Surgeon</a:t>
            </a:r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defRPr/>
            </a:pPr>
            <a:endParaRPr lang="sr-Latn-CS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trips dir="l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C6FF0E-5294-4C0D-A934-D9B218A58C67}" type="slidenum">
              <a:rPr lang="sr-Latn-CS"/>
              <a:pPr>
                <a:defRPr/>
              </a:pPr>
              <a:t>10</a:t>
            </a:fld>
            <a:endParaRPr lang="sr-Latn-CS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00025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Obstructive icterus </a:t>
            </a:r>
            <a:b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</a:t>
            </a:r>
            <a:r>
              <a:rPr lang="en-US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Melasic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icterus </a:t>
            </a:r>
            <a:b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Middle: Malnutrition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 descr="Icterus mechanicus"/>
          <p:cNvPicPr>
            <a:picLocks noChangeAspect="1" noChangeArrowheads="1"/>
          </p:cNvPicPr>
          <p:nvPr/>
        </p:nvPicPr>
        <p:blipFill>
          <a:blip r:embed="rId3" cstate="print"/>
          <a:srcRect l="7114" r="4053"/>
          <a:stretch>
            <a:fillRect/>
          </a:stretch>
        </p:blipFill>
        <p:spPr bwMode="auto">
          <a:xfrm>
            <a:off x="0" y="2214563"/>
            <a:ext cx="314325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Melas ikterus kod karcinoma papile Va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2214563"/>
            <a:ext cx="285750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Izgled bolesnika sa malnutricijom"/>
          <p:cNvPicPr>
            <a:picLocks noChangeAspect="1" noChangeArrowheads="1"/>
          </p:cNvPicPr>
          <p:nvPr/>
        </p:nvPicPr>
        <p:blipFill>
          <a:blip r:embed="rId5" cstate="print">
            <a:lum contrast="18000"/>
          </a:blip>
          <a:srcRect b="11507"/>
          <a:stretch>
            <a:fillRect/>
          </a:stretch>
        </p:blipFill>
        <p:spPr bwMode="auto">
          <a:xfrm>
            <a:off x="3143250" y="2214563"/>
            <a:ext cx="313690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EEEF6A-DD1E-4819-A8C1-74BCF440AB61}" type="slidenum">
              <a:rPr lang="sr-Latn-CS"/>
              <a:pPr>
                <a:defRPr/>
              </a:pPr>
              <a:t>11</a:t>
            </a:fld>
            <a:endParaRPr lang="sr-Latn-CS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Physical examination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Inspection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Palpation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Auscultation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Percussion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Status localis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Injuries, external changes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Special signs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Bimanual palpation, rectal showers</a:t>
            </a:r>
            <a:endParaRPr lang="sr-Latn-CS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E30201-DDFF-4307-9461-E71A0BCE7E18}" type="slidenum">
              <a:rPr lang="sr-Latn-CS"/>
              <a:pPr>
                <a:defRPr/>
              </a:pPr>
              <a:t>12</a:t>
            </a:fld>
            <a:endParaRPr lang="sr-Latn-CS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General inspection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Vital signs - temperature, pulse, TA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Mental state and consciousness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Nutrition and weight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Growth and body position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Speech and breathing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Mobility and movement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Edema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Skin and visible mucous membranes: color, humidity, turgor, temperature, measles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Facies - Hyppocratica, tetanica, febris decomposita, hectica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Vomiting</a:t>
            </a:r>
            <a:endParaRPr lang="sr-Latn-CS" sz="2800" b="1" i="1" dirty="0">
              <a:latin typeface="Verdana" pitchFamily="34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193F7-927C-4AE8-B78E-EB743D51F196}" type="slidenum">
              <a:rPr lang="sr-Latn-CS"/>
              <a:pPr>
                <a:defRPr/>
              </a:pPr>
              <a:t>13</a:t>
            </a:fld>
            <a:endParaRPr lang="sr-Latn-CS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57250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Temperature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85813"/>
            <a:ext cx="9144000" cy="60721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Latn-C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Febris</a:t>
            </a: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continua: in pneumonia, constantly high, daily oscillations 1 degree, maintained for several days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Status lysis (gradual decline)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Status crisis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Febris</a:t>
            </a: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remittens</a:t>
            </a: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: in sepsis and peritonitis, high and always above 37, daily oscillations 2 - 3 degrees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Febris</a:t>
            </a: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hectica</a:t>
            </a: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: oscillations of 1 degree, sudden jumps and falls to normal within 24 h, exhaustion, sweating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Febris</a:t>
            </a: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intermittents</a:t>
            </a: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: in malaria and sepsis, daily oscillations of several degrees, falling to normal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0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Febris</a:t>
            </a: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recurrentens</a:t>
            </a: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: high, lasts for several days, periods of normal temperature</a:t>
            </a:r>
            <a:endParaRPr lang="sr-Latn-CS" sz="2000" b="1" dirty="0"/>
          </a:p>
        </p:txBody>
      </p:sp>
    </p:spTree>
  </p:cSld>
  <p:clrMapOvr>
    <a:masterClrMapping/>
  </p:clrMapOvr>
  <p:transition>
    <p:strips dir="l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F185CC-4959-49CB-A277-4DCBEDAD25BB}" type="slidenum">
              <a:rPr lang="sr-Latn-CS"/>
              <a:pPr>
                <a:defRPr/>
              </a:pPr>
              <a:t>14</a:t>
            </a:fld>
            <a:endParaRPr lang="sr-Latn-CS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sr-Latn-C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ebris intermitens</a:t>
            </a:r>
          </a:p>
        </p:txBody>
      </p:sp>
      <p:pic>
        <p:nvPicPr>
          <p:cNvPr id="17412" name="Picture 4" descr="Intermitentna krivulja"/>
          <p:cNvPicPr>
            <a:picLocks noChangeAspect="1" noChangeArrowheads="1"/>
          </p:cNvPicPr>
          <p:nvPr/>
        </p:nvPicPr>
        <p:blipFill>
          <a:blip r:embed="rId3" cstate="print"/>
          <a:srcRect b="11710"/>
          <a:stretch>
            <a:fillRect/>
          </a:stretch>
        </p:blipFill>
        <p:spPr bwMode="auto">
          <a:xfrm>
            <a:off x="0" y="1000125"/>
            <a:ext cx="91440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B9992C-C250-494B-A897-5CADECF8C650}" type="slidenum">
              <a:rPr lang="sr-Latn-CS"/>
              <a:pPr>
                <a:defRPr/>
              </a:pPr>
              <a:t>15</a:t>
            </a:fld>
            <a:endParaRPr lang="sr-Latn-CS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sr-Latn-C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ebris continua</a:t>
            </a:r>
          </a:p>
        </p:txBody>
      </p:sp>
      <p:pic>
        <p:nvPicPr>
          <p:cNvPr id="18436" name="Picture 4" descr="Kontinua"/>
          <p:cNvPicPr>
            <a:picLocks noChangeAspect="1" noChangeArrowheads="1"/>
          </p:cNvPicPr>
          <p:nvPr/>
        </p:nvPicPr>
        <p:blipFill>
          <a:blip r:embed="rId3" cstate="print"/>
          <a:srcRect b="10086"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67AF8A-8DB5-44E7-BC10-4A6FE44DC63C}" type="slidenum">
              <a:rPr lang="sr-Latn-CS"/>
              <a:pPr>
                <a:defRPr/>
              </a:pPr>
              <a:t>16</a:t>
            </a:fld>
            <a:endParaRPr lang="sr-Latn-CS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sr-Latn-C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ebris remitens</a:t>
            </a:r>
          </a:p>
        </p:txBody>
      </p:sp>
      <p:pic>
        <p:nvPicPr>
          <p:cNvPr id="19460" name="Picture 4" descr="Remitentna krivulja"/>
          <p:cNvPicPr>
            <a:picLocks noChangeAspect="1" noChangeArrowheads="1"/>
          </p:cNvPicPr>
          <p:nvPr/>
        </p:nvPicPr>
        <p:blipFill>
          <a:blip r:embed="rId3" cstate="print"/>
          <a:srcRect b="13333"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5AA4F6-1DA7-4E92-9B13-4EB51362D589}" type="slidenum">
              <a:rPr lang="sr-Latn-CS"/>
              <a:pPr>
                <a:defRPr/>
              </a:pPr>
              <a:t>17</a:t>
            </a:fld>
            <a:endParaRPr lang="sr-Latn-CS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Physical examination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71563"/>
            <a:ext cx="9144000" cy="5786437"/>
          </a:xfrm>
        </p:spPr>
        <p:txBody>
          <a:bodyPr/>
          <a:lstStyle/>
          <a:p>
            <a:pPr marL="609600" indent="-609600" eaLnBrk="1" hangingPunct="1">
              <a:buClr>
                <a:srgbClr val="000099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Temperature: axillary, oral, rectal, inguinal</a:t>
            </a:r>
          </a:p>
          <a:p>
            <a:pPr marL="609600" indent="-609600" eaLnBrk="1" hangingPunct="1">
              <a:buClr>
                <a:srgbClr val="000099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Head: eyes (eyelids, sclera, pupils, pupils), ears, nose, mouth and throat (tongue, lips, teeth)</a:t>
            </a:r>
          </a:p>
          <a:p>
            <a:pPr marL="609600" indent="-609600" eaLnBrk="1" hangingPunct="1">
              <a:buClr>
                <a:srgbClr val="000099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Neck: veins, thyroid gland, lymph nodes</a:t>
            </a:r>
          </a:p>
          <a:p>
            <a:pPr marL="609600" indent="-609600" eaLnBrk="1" hangingPunct="1">
              <a:buClr>
                <a:srgbClr val="000099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Chest: shape, symmetry, breathing, percussion, palpation (fremitus pectoralis), auscultation of the heart and lungs</a:t>
            </a:r>
            <a:endParaRPr lang="sr-Latn-CS" sz="2800" b="1" i="1" dirty="0">
              <a:solidFill>
                <a:srgbClr val="FFFF00"/>
              </a:solidFill>
              <a:effectLst/>
              <a:latin typeface="Verdana" pitchFamily="34" charset="0"/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sr-Latn-CS" sz="2800" b="1" i="1" dirty="0">
              <a:effectLst/>
              <a:latin typeface="Verdana" pitchFamily="34" charset="0"/>
            </a:endParaRP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endParaRPr lang="sr-Latn-CS" sz="2800" dirty="0">
              <a:latin typeface="Verdana" pitchFamily="34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0BD20B-CA1B-43EC-A646-548E5D97E781}" type="slidenum">
              <a:rPr lang="sr-Latn-CS"/>
              <a:pPr>
                <a:defRPr/>
              </a:pPr>
              <a:t>18</a:t>
            </a:fld>
            <a:endParaRPr lang="sr-Latn-CS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143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Physical examination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42938"/>
            <a:ext cx="9144000" cy="6215062"/>
          </a:xfrm>
        </p:spPr>
        <p:txBody>
          <a:bodyPr/>
          <a:lstStyle/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Breasts: symmetry, nipples, skin, lymph glands</a:t>
            </a: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Belly</a:t>
            </a: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Inspection (scars, veins, mobility, peristalsis)</a:t>
            </a: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Palpation (defence, flatulence, palpation of the liver and spleen, palpatory sensitivity), lymph glands of the groin</a:t>
            </a: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Percussion</a:t>
            </a: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Auscultation of peristalsis</a:t>
            </a: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Sexual organs</a:t>
            </a: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Extremities</a:t>
            </a: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98C4E6-E4C1-4D10-85A4-29C56257AD27}" type="slidenum">
              <a:rPr lang="sr-Latn-CS"/>
              <a:pPr>
                <a:defRPr/>
              </a:pPr>
              <a:t>19</a:t>
            </a:fld>
            <a:endParaRPr lang="sr-Latn-CS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 algn="l" eaLnBrk="1" hangingPunct="1">
              <a:defRPr/>
            </a:pPr>
            <a:br>
              <a:rPr lang="sr-Latn-CS" sz="3200" b="1" dirty="0"/>
            </a:b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Angioma cavernosum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 and right: Basal cell carcinoma</a:t>
            </a:r>
            <a:br>
              <a:rPr lang="en-US" sz="28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endParaRPr lang="sr-Latn-CS" sz="2800" b="1" dirty="0">
              <a:solidFill>
                <a:schemeClr val="accent3">
                  <a:lumMod val="60000"/>
                  <a:lumOff val="40000"/>
                </a:schemeClr>
              </a:solidFill>
              <a:latin typeface="Verdana" pitchFamily="34" charset="0"/>
            </a:endParaRPr>
          </a:p>
        </p:txBody>
      </p:sp>
      <p:pic>
        <p:nvPicPr>
          <p:cNvPr id="22532" name="Picture 4" descr="Angioma cavernosum"/>
          <p:cNvPicPr>
            <a:picLocks noChangeAspect="1" noChangeArrowheads="1"/>
          </p:cNvPicPr>
          <p:nvPr/>
        </p:nvPicPr>
        <p:blipFill>
          <a:blip r:embed="rId3" cstate="print"/>
          <a:srcRect l="8772"/>
          <a:stretch>
            <a:fillRect/>
          </a:stretch>
        </p:blipFill>
        <p:spPr bwMode="auto">
          <a:xfrm>
            <a:off x="0" y="1412875"/>
            <a:ext cx="2987675" cy="497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Bazaliom lic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13" y="1412875"/>
            <a:ext cx="301307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Bazaliom na uglu ok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63" y="1412875"/>
            <a:ext cx="2928937" cy="495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202AC-BDA9-47AB-B991-6DA87C5B1ABD}" type="slidenum">
              <a:rPr lang="sr-Latn-CS"/>
              <a:pPr>
                <a:defRPr/>
              </a:pPr>
              <a:t>2</a:t>
            </a:fld>
            <a:endParaRPr lang="sr-Latn-CS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85813"/>
          </a:xfrm>
        </p:spPr>
        <p:txBody>
          <a:bodyPr/>
          <a:lstStyle/>
          <a:p>
            <a:pPr eaLnBrk="1" hangingPunct="1">
              <a:defRPr/>
            </a:pPr>
            <a:b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0" i="0" dirty="0">
                <a:solidFill>
                  <a:schemeClr val="tx2">
                    <a:lumMod val="50000"/>
                  </a:schemeClr>
                </a:solidFill>
                <a:effectLst/>
                <a:latin typeface="Söhne"/>
              </a:rPr>
              <a:t>Diagnosis of a disease is established based on:</a:t>
            </a:r>
            <a:endParaRPr lang="sr-Latn-CS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28688"/>
            <a:ext cx="9144000" cy="592931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Anamnesis and physical examination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endParaRPr lang="sr-Latn-R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Applications of diagnostic procedures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Lab analysis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Analysis of body juices and secretions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X-ray diagnostics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Scintigraphy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Biopsy and PH - review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Endoscopic procedures: (laparoscopy, thoracoscopy, bronchoscopy, arthroscopy)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Punctures, soundings and measurements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Ultrasound: endoluminal, Doppler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CT, NMR</a:t>
            </a: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8FE6B8-E6F7-4F31-80F7-87E4B0D6ED1A}" type="slidenum">
              <a:rPr lang="sr-Latn-CS"/>
              <a:pPr>
                <a:defRPr/>
              </a:pPr>
              <a:t>20</a:t>
            </a:fld>
            <a:endParaRPr lang="sr-Latn-CS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8573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Facial skin cancer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 descr="BCC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88" y="1714500"/>
            <a:ext cx="372745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BCC-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1714500"/>
            <a:ext cx="2786062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Karcinom kože lic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714500"/>
            <a:ext cx="2643188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A591A9-4E42-4610-9343-6B1E6AB28886}" type="slidenum">
              <a:rPr lang="sr-Latn-CS"/>
              <a:pPr>
                <a:defRPr/>
              </a:pPr>
              <a:t>21</a:t>
            </a:fld>
            <a:endParaRPr lang="sr-Latn-C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14312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Leukoplakia of the corner of the mouth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Middle: Brill hematoma at the skull base fracture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Fistula ductus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thyreoglossus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- a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Fistula duktusa tireoglosus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2428875"/>
            <a:ext cx="2786062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Brilhematom kod frakture baze lobanje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 l="5229" t="6349" r="11378" b="18398"/>
          <a:stretch>
            <a:fillRect/>
          </a:stretch>
        </p:blipFill>
        <p:spPr bwMode="auto">
          <a:xfrm>
            <a:off x="2786063" y="2428875"/>
            <a:ext cx="35718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Leukoplakija ugla usan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28875"/>
            <a:ext cx="2786063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71585F-25D1-48AE-A0D2-7762332038D3}" type="slidenum">
              <a:rPr lang="sr-Latn-CS"/>
              <a:pPr>
                <a:defRPr/>
              </a:pPr>
              <a:t>22</a:t>
            </a:fld>
            <a:endParaRPr lang="sr-Latn-CS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14625"/>
            <a:ext cx="9144000" cy="1857375"/>
          </a:xfrm>
        </p:spPr>
        <p:txBody>
          <a:bodyPr/>
          <a:lstStyle/>
          <a:p>
            <a:pPr algn="l" eaLnBrk="1" hangingPunct="1">
              <a:defRPr/>
            </a:pPr>
            <a:r>
              <a:rPr lang="sr-Latn-R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Top left: Ulcus rodens neck </a:t>
            </a:r>
            <a:br>
              <a:rPr lang="sr-Latn-R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R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Top right: TBC scrofula </a:t>
            </a:r>
            <a:br>
              <a:rPr lang="sr-Latn-R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R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Bottom left: Struma nodosa </a:t>
            </a:r>
            <a:br>
              <a:rPr lang="sr-Latn-R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R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Bottom middle: TBC lymphadenitis neck</a:t>
            </a:r>
            <a:br>
              <a:rPr lang="sr-Latn-R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sr-Latn-R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Bottom right: Senile keratosis forehead</a:t>
            </a:r>
            <a:br>
              <a:rPr lang="en-US" sz="20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sr-Latn-CS" sz="20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pic>
        <p:nvPicPr>
          <p:cNvPr id="26628" name="Picture 4" descr="Senilna keratoza čel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4518025"/>
            <a:ext cx="2357437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Struma nodosa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0" y="4500563"/>
            <a:ext cx="44291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TBC limfonodusa vrata"/>
          <p:cNvPicPr>
            <a:picLocks noChangeAspect="1" noChangeArrowheads="1"/>
          </p:cNvPicPr>
          <p:nvPr/>
        </p:nvPicPr>
        <p:blipFill>
          <a:blip r:embed="rId5" cstate="print">
            <a:lum contrast="18000"/>
          </a:blip>
          <a:srcRect/>
          <a:stretch>
            <a:fillRect/>
          </a:stretch>
        </p:blipFill>
        <p:spPr bwMode="auto">
          <a:xfrm>
            <a:off x="4445000" y="4500563"/>
            <a:ext cx="2341563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Tuberkulozni limfadenitis vrata"/>
          <p:cNvPicPr>
            <a:picLocks noChangeAspect="1" noChangeArrowheads="1"/>
          </p:cNvPicPr>
          <p:nvPr/>
        </p:nvPicPr>
        <p:blipFill>
          <a:blip r:embed="rId6" cstate="print">
            <a:lum contrast="18000"/>
          </a:blip>
          <a:srcRect/>
          <a:stretch>
            <a:fillRect/>
          </a:stretch>
        </p:blipFill>
        <p:spPr bwMode="auto">
          <a:xfrm>
            <a:off x="3429000" y="0"/>
            <a:ext cx="57150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 descr="Ulcus rodens vrata"/>
          <p:cNvPicPr>
            <a:picLocks noChangeAspect="1" noChangeArrowheads="1"/>
          </p:cNvPicPr>
          <p:nvPr/>
        </p:nvPicPr>
        <p:blipFill>
          <a:blip r:embed="rId7" cstate="print">
            <a:lum contrast="6000"/>
          </a:blip>
          <a:srcRect t="7912"/>
          <a:stretch>
            <a:fillRect/>
          </a:stretch>
        </p:blipFill>
        <p:spPr bwMode="auto">
          <a:xfrm>
            <a:off x="0" y="0"/>
            <a:ext cx="34290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917B91-965E-4DB8-B4DB-1EBDB454223D}" type="slidenum">
              <a:rPr lang="sr-Latn-CS"/>
              <a:pPr>
                <a:defRPr/>
              </a:pPr>
              <a:t>23</a:t>
            </a:fld>
            <a:endParaRPr lang="sr-Latn-CS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81300"/>
            <a:ext cx="9144000" cy="71913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Various forms of breast cancer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4" descr="Atrofični karcinom dojk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3571875"/>
            <a:ext cx="219551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Karcinom (levo) i sarkom (desno) dojk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1875"/>
            <a:ext cx="464343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Karcinom kože na dojc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71462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0" descr="Karcinom dojke posle zračenj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571875"/>
            <a:ext cx="229393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2" descr="Melanosarkom kože dojk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1713" y="0"/>
            <a:ext cx="306228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14" descr="Maligni melanom na leđim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25" y="0"/>
            <a:ext cx="33575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9DE783-C6FB-4545-BCDA-F8C5FA478C0E}" type="slidenum">
              <a:rPr lang="sr-Latn-CS"/>
              <a:pPr>
                <a:defRPr/>
              </a:pPr>
              <a:t>24</a:t>
            </a:fld>
            <a:endParaRPr lang="sr-Latn-CS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75" y="0"/>
            <a:ext cx="3857625" cy="214312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Top left: Shoulder skin cancer </a:t>
            </a:r>
            <a:br>
              <a:rPr lang="sr-Latn-R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Bottom left: Lymphogranulomatosis Bottom right: Radiodermatitis</a:t>
            </a:r>
            <a:br>
              <a:rPr lang="en-US" sz="1600" dirty="0"/>
            </a:br>
            <a:endParaRPr lang="sr-Latn-CS" sz="1600" b="1" dirty="0">
              <a:latin typeface="Verdana" pitchFamily="34" charset="0"/>
            </a:endParaRPr>
          </a:p>
        </p:txBody>
      </p:sp>
      <p:pic>
        <p:nvPicPr>
          <p:cNvPr id="28676" name="Picture 4" descr="Radiodermatitis posle zračne terapij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1357313"/>
            <a:ext cx="385762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6" descr="Limfogranulomatoz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4688"/>
            <a:ext cx="5286375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8" descr="Karcinom na desnom ramen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276850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D03681-3E08-49E2-8991-A89D46A1950C}" type="slidenum">
              <a:rPr lang="sr-Latn-CS"/>
              <a:pPr>
                <a:defRPr/>
              </a:pPr>
              <a:t>25</a:t>
            </a:fld>
            <a:endParaRPr lang="sr-Latn-CS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57313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Static disorder in flat soles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Middle: Skin cancer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Angioma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symplex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congenitum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0" name="Picture 4" descr="aangioma simplex congenit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1428750"/>
            <a:ext cx="17145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6" descr="Karcinom kož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28750"/>
            <a:ext cx="28575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8" descr="Osovina oslonca tela je između I-II metatarzalne kosti (levo) ili van stopala (desno) kod ravnih tabana"/>
          <p:cNvPicPr>
            <a:picLocks noChangeAspect="1" noChangeArrowheads="1"/>
          </p:cNvPicPr>
          <p:nvPr/>
        </p:nvPicPr>
        <p:blipFill>
          <a:blip r:embed="rId5" cstate="print">
            <a:lum bright="-6000" contrast="12000"/>
          </a:blip>
          <a:srcRect/>
          <a:stretch>
            <a:fillRect/>
          </a:stretch>
        </p:blipFill>
        <p:spPr bwMode="auto">
          <a:xfrm>
            <a:off x="0" y="1428750"/>
            <a:ext cx="4572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4B675-3E1F-4C02-A75A-3F04F98F5652}" type="slidenum">
              <a:rPr lang="sr-Latn-CS"/>
              <a:pPr>
                <a:defRPr/>
              </a:pPr>
              <a:t>26</a:t>
            </a:fld>
            <a:endParaRPr lang="sr-Latn-CS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857375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Atherosclerotic gangrene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Middle: Elephantiasis verrucosa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Top right: Diabetic gangrene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Bottom right: Frostbite demarcation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Aterosklerotične gangrene prstiju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0" y="1714500"/>
            <a:ext cx="24288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 descr="Demarkacija nekroze posle smrzotine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 t="8629" r="6044"/>
          <a:stretch>
            <a:fillRect/>
          </a:stretch>
        </p:blipFill>
        <p:spPr bwMode="auto">
          <a:xfrm>
            <a:off x="4929188" y="4491038"/>
            <a:ext cx="4214812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Dijabetična gangrena prstiju"/>
          <p:cNvPicPr>
            <a:picLocks noChangeAspect="1" noChangeArrowheads="1"/>
          </p:cNvPicPr>
          <p:nvPr/>
        </p:nvPicPr>
        <p:blipFill>
          <a:blip r:embed="rId5" cstate="print">
            <a:lum contrast="18000"/>
          </a:blip>
          <a:srcRect/>
          <a:stretch>
            <a:fillRect/>
          </a:stretch>
        </p:blipFill>
        <p:spPr bwMode="auto">
          <a:xfrm>
            <a:off x="4929188" y="1714500"/>
            <a:ext cx="4214812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8" descr="Elenphantiasis verrucosa"/>
          <p:cNvPicPr>
            <a:picLocks noChangeAspect="1" noChangeArrowheads="1"/>
          </p:cNvPicPr>
          <p:nvPr/>
        </p:nvPicPr>
        <p:blipFill>
          <a:blip r:embed="rId6" cstate="print">
            <a:lum contrast="18000"/>
          </a:blip>
          <a:srcRect/>
          <a:stretch>
            <a:fillRect/>
          </a:stretch>
        </p:blipFill>
        <p:spPr bwMode="auto">
          <a:xfrm>
            <a:off x="2428875" y="1714500"/>
            <a:ext cx="25177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115BF4-1872-4A4F-B0A9-BC6D047899B5}" type="slidenum">
              <a:rPr lang="sr-Latn-CS"/>
              <a:pPr>
                <a:defRPr/>
              </a:pPr>
              <a:t>27</a:t>
            </a:fld>
            <a:endParaRPr lang="sr-Latn-CS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84313"/>
          </a:xfrm>
        </p:spPr>
        <p:txBody>
          <a:bodyPr/>
          <a:lstStyle/>
          <a:p>
            <a:pPr algn="l" eaLnBrk="1" hangingPunct="1"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Pigmentation of ulcus cruris - a </a:t>
            </a:r>
            <a:b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Middle: Varicose veins and ulcus cruris, paralysis after section n. radialis, cubitalis and medianus - a </a:t>
            </a:r>
            <a:b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Elephantiasis</a:t>
            </a:r>
            <a:endParaRPr lang="sr-Latn-CS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5" descr="Elefantijaza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7143750" y="1500188"/>
            <a:ext cx="200025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7" descr="Paralize posle sekcije pojedinih nerava (radialis, cubitalia, medianus)"/>
          <p:cNvPicPr>
            <a:picLocks noChangeAspect="1" noChangeArrowheads="1"/>
          </p:cNvPicPr>
          <p:nvPr/>
        </p:nvPicPr>
        <p:blipFill>
          <a:blip r:embed="rId4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4714875" y="1500188"/>
            <a:ext cx="2428875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8" descr="Pigmentacija ulkusa krurisa"/>
          <p:cNvPicPr>
            <a:picLocks noChangeAspect="1" noChangeArrowheads="1"/>
          </p:cNvPicPr>
          <p:nvPr/>
        </p:nvPicPr>
        <p:blipFill>
          <a:blip r:embed="rId5" cstate="print">
            <a:lum contrast="12000"/>
          </a:blip>
          <a:srcRect/>
          <a:stretch>
            <a:fillRect/>
          </a:stretch>
        </p:blipFill>
        <p:spPr bwMode="auto">
          <a:xfrm>
            <a:off x="0" y="1500188"/>
            <a:ext cx="2786063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14" descr="Varikoziteti  sa ulkusom na podkolenici"/>
          <p:cNvPicPr>
            <a:picLocks noChangeAspect="1" noChangeArrowheads="1"/>
          </p:cNvPicPr>
          <p:nvPr/>
        </p:nvPicPr>
        <p:blipFill>
          <a:blip r:embed="rId6" cstate="print">
            <a:lum contrast="12000"/>
          </a:blip>
          <a:srcRect l="3271" r="6401"/>
          <a:stretch>
            <a:fillRect/>
          </a:stretch>
        </p:blipFill>
        <p:spPr bwMode="auto">
          <a:xfrm>
            <a:off x="2786063" y="1500188"/>
            <a:ext cx="1928812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983C32-44A2-4922-B3BF-E8D27E814092}" type="slidenum">
              <a:rPr lang="sr-Latn-CS"/>
              <a:pPr>
                <a:defRPr/>
              </a:pPr>
              <a:t>28</a:t>
            </a:fld>
            <a:endParaRPr lang="sr-Latn-CS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 and middle: Melanoma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Diabetic microangiopathy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Picture 4" descr="PL-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313"/>
            <a:ext cx="300037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 descr="PL-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75" y="1357313"/>
            <a:ext cx="314325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 descr="Promene na tabanima kod dijabetične mikroangiopatije"/>
          <p:cNvPicPr>
            <a:picLocks noChangeAspect="1" noChangeArrowheads="1"/>
          </p:cNvPicPr>
          <p:nvPr/>
        </p:nvPicPr>
        <p:blipFill>
          <a:blip r:embed="rId5" cstate="print">
            <a:lum contrast="18000"/>
          </a:blip>
          <a:srcRect/>
          <a:stretch>
            <a:fillRect/>
          </a:stretch>
        </p:blipFill>
        <p:spPr bwMode="auto">
          <a:xfrm>
            <a:off x="6143625" y="1357313"/>
            <a:ext cx="300037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A0A32-EDAB-466F-8F30-A9FDF3F1AE78}" type="slidenum">
              <a:rPr lang="sr-Latn-CS"/>
              <a:pPr>
                <a:defRPr/>
              </a:pPr>
              <a:t>29</a:t>
            </a:fld>
            <a:endParaRPr lang="sr-Latn-CS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Icterus in a tense, painless gallbladder (carcinoma of the ampulla of </a:t>
            </a:r>
            <a:r>
              <a:rPr lang="en-US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Vater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b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Middle: Raynaud's disease </a:t>
            </a:r>
            <a:b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Frostbite of the hand</a:t>
            </a:r>
            <a:endParaRPr lang="sr-Latn-CS" sz="24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4" descr="Rejnoova bolest- drugi stadij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8" y="1571625"/>
            <a:ext cx="278606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Smrzotina šake sareaktivnom hiperemij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50" y="1571625"/>
            <a:ext cx="257175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8" descr="Ikterus uz napetu i bezbolnu žučnu kesu (karcinom glave pankreasa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71625"/>
            <a:ext cx="3786188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2882D9-9F8F-4B20-8924-5CEB847CC527}" type="slidenum">
              <a:rPr lang="sr-Latn-CS"/>
              <a:pPr>
                <a:defRPr/>
              </a:pPr>
              <a:t>3</a:t>
            </a:fld>
            <a:endParaRPr lang="sr-Latn-CS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Clinical diagnosis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Symptoms - history, subjective</a:t>
            </a:r>
            <a:endParaRPr lang="sr-Latn-R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So - physical examination</a:t>
            </a:r>
            <a:endParaRPr lang="sr-Latn-R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Objective</a:t>
            </a:r>
            <a:endParaRPr lang="sr-Latn-R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Acute and chronic</a:t>
            </a:r>
            <a:endParaRPr lang="sr-Latn-R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Symptoms and signs</a:t>
            </a:r>
            <a:endParaRPr lang="sr-Latn-R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Pathognomonic signs</a:t>
            </a:r>
            <a:endParaRPr lang="sr-Latn-R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Early and late signs</a:t>
            </a:r>
            <a:endParaRPr lang="sr-Latn-C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88C91B-329E-48DC-A317-FBC335132DD7}" type="slidenum">
              <a:rPr lang="sr-Latn-CS"/>
              <a:pPr>
                <a:defRPr/>
              </a:pPr>
              <a:t>30</a:t>
            </a:fld>
            <a:endParaRPr lang="sr-Latn-CS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5725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Surgical palpation of the abdomen</a:t>
            </a:r>
            <a:endParaRPr lang="sr-Latn-CS" sz="36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85813"/>
            <a:ext cx="9144000" cy="6072187"/>
          </a:xfrm>
        </p:spPr>
        <p:txBody>
          <a:bodyPr/>
          <a:lstStyle/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Superficial, deep, combined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Abdominal tumor characteristics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Surface, shape, size, fixity to the environment, pain, limitation, respiratory mobility,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reponibility</a:t>
            </a:r>
            <a:endParaRPr lang="en-U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Bimanual palpation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Kidney, Douglas-fir through the rectum or genitals of a woman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Hernia openings - tumors of the abdominal wall</a:t>
            </a:r>
          </a:p>
          <a:p>
            <a:pPr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Rectal examination - digital</a:t>
            </a:r>
            <a:endParaRPr lang="sr-Latn-CS" b="1" i="1" dirty="0">
              <a:latin typeface="Verdana" pitchFamily="34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38E371-6B32-4692-993E-3A7A4B346B6A}" type="slidenum">
              <a:rPr lang="sr-Latn-CS"/>
              <a:pPr>
                <a:defRPr/>
              </a:pPr>
              <a:t>31</a:t>
            </a:fld>
            <a:endParaRPr lang="sr-Latn-CS"/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443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Signs of a surgical examination of the abdomen</a:t>
            </a:r>
            <a:endParaRPr lang="sr-Latn-CS" sz="40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CS" b="1" i="1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</a:rPr>
              <a:t>Murrphy - Blumberg - Courvoisier  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CS" b="1" i="1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</a:rPr>
              <a:t>Bursting phenomenon: ileus  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CS" b="1" i="1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</a:rPr>
              <a:t>Fluctuation phenomenon:     purulent collections  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CS" b="1" i="1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</a:rPr>
              <a:t>Undulation phenomenon: Ascites</a:t>
            </a:r>
          </a:p>
          <a:p>
            <a:pPr eaLnBrk="1" hangingPunct="1">
              <a:defRPr/>
            </a:pPr>
            <a:endParaRPr lang="sr-Latn-CS" b="1" i="1" dirty="0">
              <a:latin typeface="Verdana" pitchFamily="34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40C6DF-E990-4D9B-AEAC-824CB6DC5C19}" type="slidenum">
              <a:rPr lang="sr-Latn-CS"/>
              <a:pPr>
                <a:defRPr/>
              </a:pPr>
              <a:t>32</a:t>
            </a:fld>
            <a:endParaRPr lang="sr-Latn-CS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85737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</a:t>
            </a:r>
            <a:r>
              <a:rPr lang="en-US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Condilomata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acuminata </a:t>
            </a:r>
            <a:b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Middle: Thrombosis c. </a:t>
            </a:r>
            <a:r>
              <a:rPr lang="en-US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cavae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inf., bypass and varicosities </a:t>
            </a:r>
            <a:b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Position for the rectum</a:t>
            </a:r>
            <a:endParaRPr lang="sr-Latn-CS" sz="24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Picture 4" descr="Codilomata acumin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500"/>
            <a:ext cx="28257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Idealan položaj za  pregled rektuma i anusa"/>
          <p:cNvPicPr>
            <a:picLocks noChangeAspect="1" noChangeArrowheads="1"/>
          </p:cNvPicPr>
          <p:nvPr/>
        </p:nvPicPr>
        <p:blipFill>
          <a:blip r:embed="rId4" cstate="print"/>
          <a:srcRect l="15135" r="16672" b="17178"/>
          <a:stretch>
            <a:fillRect/>
          </a:stretch>
        </p:blipFill>
        <p:spPr bwMode="auto">
          <a:xfrm>
            <a:off x="6072188" y="1714500"/>
            <a:ext cx="3071812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Tromboza donje vene kave i varikoziteti  na venskom zaobilaznom putu"/>
          <p:cNvPicPr>
            <a:picLocks noChangeAspect="1" noChangeArrowheads="1"/>
          </p:cNvPicPr>
          <p:nvPr/>
        </p:nvPicPr>
        <p:blipFill>
          <a:blip r:embed="rId5" cstate="print"/>
          <a:srcRect l="4730" t="2994" r="3326"/>
          <a:stretch>
            <a:fillRect/>
          </a:stretch>
        </p:blipFill>
        <p:spPr bwMode="auto">
          <a:xfrm>
            <a:off x="2857500" y="1714500"/>
            <a:ext cx="3227388" cy="433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166E54-FFCE-413A-B8E0-4BC01DFDC77F}" type="slidenum">
              <a:rPr lang="sr-Latn-CS"/>
              <a:pPr>
                <a:defRPr/>
              </a:pPr>
              <a:t>33</a:t>
            </a:fld>
            <a:endParaRPr lang="sr-Latn-C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9288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sr-Latn-CS" sz="2800" b="1" i="1" dirty="0">
              <a:solidFill>
                <a:srgbClr val="FFFF00"/>
              </a:solidFill>
              <a:latin typeface="Verdan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Navel cancer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Middle: Umbilical sarcoma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Infraumbilical abscess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2" name="Picture 4" descr="Infraumbilikalni aps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2357438"/>
            <a:ext cx="4429125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Sarkom pup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57438"/>
            <a:ext cx="2286000" cy="361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7" descr="Karcinom pupk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2357438"/>
            <a:ext cx="2465388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EFB11F-359F-48B2-BC56-2D2DCD4FB776}" type="slidenum">
              <a:rPr lang="sr-Latn-CS"/>
              <a:pPr>
                <a:defRPr/>
              </a:pPr>
              <a:t>34</a:t>
            </a:fld>
            <a:endParaRPr lang="sr-Latn-CS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00" y="0"/>
            <a:ext cx="5651500" cy="2786063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Pleural and lung percussive fields anteriorly and posteriorly Right: Bimanual palpation of the kidneys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0" name="Picture 4" descr="Perkutorna polja pluća i pleure od napred i od pozadi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 r="51543"/>
          <a:stretch>
            <a:fillRect/>
          </a:stretch>
        </p:blipFill>
        <p:spPr bwMode="auto">
          <a:xfrm>
            <a:off x="0" y="3186113"/>
            <a:ext cx="3436938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 descr="Palpacija bubrega bimanuelno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 l="1469" t="2328"/>
          <a:stretch>
            <a:fillRect/>
          </a:stretch>
        </p:blipFill>
        <p:spPr bwMode="auto">
          <a:xfrm>
            <a:off x="3419475" y="2500313"/>
            <a:ext cx="572452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 descr="Perkutorna polja pluća i pleure od napred i od pozadi"/>
          <p:cNvPicPr>
            <a:picLocks noChangeAspect="1" noChangeArrowheads="1"/>
          </p:cNvPicPr>
          <p:nvPr/>
        </p:nvPicPr>
        <p:blipFill>
          <a:blip r:embed="rId5" cstate="print">
            <a:lum bright="-6000" contrast="24000"/>
          </a:blip>
          <a:srcRect l="48965"/>
          <a:stretch>
            <a:fillRect/>
          </a:stretch>
        </p:blipFill>
        <p:spPr bwMode="auto">
          <a:xfrm>
            <a:off x="0" y="0"/>
            <a:ext cx="341947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281D0F-897A-4A44-A9F3-A25BADD99999}" type="slidenum">
              <a:rPr lang="sr-Latn-CS"/>
              <a:pPr>
                <a:defRPr/>
              </a:pPr>
              <a:t>35</a:t>
            </a:fld>
            <a:endParaRPr lang="sr-Latn-CS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</p:spPr>
        <p:txBody>
          <a:bodyPr/>
          <a:lstStyle/>
          <a:p>
            <a:pPr eaLnBrk="1" hangingPunct="1">
              <a:tabLst>
                <a:tab pos="5837238" algn="l"/>
              </a:tabLst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Fluctuation phenomenon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8" name="Picture 4" descr="Fenomen fluktuacije"/>
          <p:cNvPicPr>
            <a:picLocks noChangeAspect="1" noChangeArrowheads="1"/>
          </p:cNvPicPr>
          <p:nvPr/>
        </p:nvPicPr>
        <p:blipFill>
          <a:blip r:embed="rId3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0" y="3714750"/>
            <a:ext cx="5059363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 descr="Palpacija kod fluktuacije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00125"/>
            <a:ext cx="424656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6" descr="Plpacija kod fluktuacije"/>
          <p:cNvPicPr>
            <a:picLocks noChangeAspect="1" noChangeArrowheads="1"/>
          </p:cNvPicPr>
          <p:nvPr/>
        </p:nvPicPr>
        <p:blipFill>
          <a:blip r:embed="rId5" cstate="print">
            <a:lum bright="-12000" contrast="18000"/>
          </a:blip>
          <a:srcRect t="4222"/>
          <a:stretch>
            <a:fillRect/>
          </a:stretch>
        </p:blipFill>
        <p:spPr bwMode="auto">
          <a:xfrm>
            <a:off x="4214813" y="1000125"/>
            <a:ext cx="492918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9" descr="Udrcem prstom u  kolekciju tečnosti  dobija se odbojni talas  ( choc)"/>
          <p:cNvPicPr>
            <a:picLocks noChangeAspect="1" noChangeArrowheads="1"/>
          </p:cNvPicPr>
          <p:nvPr/>
        </p:nvPicPr>
        <p:blipFill>
          <a:blip r:embed="rId6" cstate="print"/>
          <a:srcRect t="9406" r="5997" b="8739"/>
          <a:stretch>
            <a:fillRect/>
          </a:stretch>
        </p:blipFill>
        <p:spPr bwMode="auto">
          <a:xfrm>
            <a:off x="5072063" y="3714750"/>
            <a:ext cx="407193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3D20C9-E835-46B3-8098-FC8C6677CEBF}" type="slidenum">
              <a:rPr lang="sr-Latn-CS"/>
              <a:pPr>
                <a:defRPr/>
              </a:pPr>
              <a:t>36</a:t>
            </a:fld>
            <a:endParaRPr lang="sr-Latn-CS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428875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Palpation of a cystic or purulent collection in the abdomen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2" name="Picture 5" descr="Udrac prstom se prenosi kroy tečnost kao talas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 t="4453" r="2774" b="2348"/>
          <a:stretch>
            <a:fillRect/>
          </a:stretch>
        </p:blipFill>
        <p:spPr bwMode="auto">
          <a:xfrm>
            <a:off x="0" y="2071688"/>
            <a:ext cx="457200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6" descr="Pritiskom na jednu stranu kolekcije tečnosti raste druga strana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 l="4509" t="4594" r="3746" b="1064"/>
          <a:stretch>
            <a:fillRect/>
          </a:stretch>
        </p:blipFill>
        <p:spPr bwMode="auto">
          <a:xfrm>
            <a:off x="4572000" y="2071688"/>
            <a:ext cx="457200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656172-A76D-4721-8AD8-6DBB9C8C779F}" type="slidenum">
              <a:rPr lang="sr-Latn-CS"/>
              <a:pPr>
                <a:defRPr/>
              </a:pPr>
              <a:t>37</a:t>
            </a:fld>
            <a:endParaRPr lang="sr-Latn-CS"/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0" y="0"/>
            <a:ext cx="6286500" cy="206057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Bottom right: Diagnostic nasogastric intubation </a:t>
            </a:r>
            <a:b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Digital examination of the rectum and palpation of the ischiorectal abscess</a:t>
            </a:r>
            <a:endParaRPr lang="sr-Latn-CS" sz="2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60" name="Picture 5" descr="Rektalni tuše-1"/>
          <p:cNvPicPr>
            <a:picLocks noChangeAspect="1" noChangeArrowheads="1"/>
          </p:cNvPicPr>
          <p:nvPr/>
        </p:nvPicPr>
        <p:blipFill>
          <a:blip r:embed="rId3" cstate="print"/>
          <a:srcRect l="3162" t="2841" b="5556"/>
          <a:stretch>
            <a:fillRect/>
          </a:stretch>
        </p:blipFill>
        <p:spPr bwMode="auto">
          <a:xfrm>
            <a:off x="0" y="4000500"/>
            <a:ext cx="60118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7" descr="Rektalni tuše-2"/>
          <p:cNvPicPr>
            <a:picLocks noChangeAspect="1" noChangeArrowheads="1"/>
          </p:cNvPicPr>
          <p:nvPr/>
        </p:nvPicPr>
        <p:blipFill>
          <a:blip r:embed="rId4" cstate="print"/>
          <a:srcRect r="4710"/>
          <a:stretch>
            <a:fillRect/>
          </a:stretch>
        </p:blipFill>
        <p:spPr bwMode="auto">
          <a:xfrm>
            <a:off x="0" y="0"/>
            <a:ext cx="284321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8" descr="Palpacija ishiorektalnog apsces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00250"/>
            <a:ext cx="601186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10" descr="Nazogastrična sonda"/>
          <p:cNvPicPr>
            <a:picLocks noChangeAspect="1" noChangeArrowheads="1"/>
          </p:cNvPicPr>
          <p:nvPr/>
        </p:nvPicPr>
        <p:blipFill>
          <a:blip r:embed="rId6" cstate="print"/>
          <a:srcRect l="24171" t="4167" b="9680"/>
          <a:stretch>
            <a:fillRect/>
          </a:stretch>
        </p:blipFill>
        <p:spPr bwMode="auto">
          <a:xfrm>
            <a:off x="6000750" y="2000250"/>
            <a:ext cx="31432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EE338-C6C6-49E2-9846-BBDC906A87C2}" type="slidenum">
              <a:rPr lang="sr-Latn-CS"/>
              <a:pPr>
                <a:defRPr/>
              </a:pPr>
              <a:t>38</a:t>
            </a:fld>
            <a:endParaRPr lang="sr-Latn-CS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427538" cy="1417638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Examination of breast lymph nodes</a:t>
            </a:r>
            <a:endParaRPr lang="sr-Latn-CS" sz="24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4" name="Picture 4" descr="Palpacija aksile kod pregleda dojke"/>
          <p:cNvPicPr>
            <a:picLocks noChangeAspect="1" noChangeArrowheads="1"/>
          </p:cNvPicPr>
          <p:nvPr/>
        </p:nvPicPr>
        <p:blipFill>
          <a:blip r:embed="rId3" cstate="print"/>
          <a:srcRect l="3912" t="3052" r="4092"/>
          <a:stretch>
            <a:fillRect/>
          </a:stretch>
        </p:blipFill>
        <p:spPr bwMode="auto">
          <a:xfrm>
            <a:off x="0" y="4000500"/>
            <a:ext cx="457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 descr="Palpacija dojke- grupe limfonodusa"/>
          <p:cNvPicPr>
            <a:picLocks noChangeAspect="1" noChangeArrowheads="1"/>
          </p:cNvPicPr>
          <p:nvPr/>
        </p:nvPicPr>
        <p:blipFill>
          <a:blip r:embed="rId4" cstate="print"/>
          <a:srcRect r="4082"/>
          <a:stretch>
            <a:fillRect/>
          </a:stretch>
        </p:blipFill>
        <p:spPr bwMode="auto">
          <a:xfrm>
            <a:off x="4572000" y="0"/>
            <a:ext cx="4572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FBDC7E-C91F-442C-AD65-434CB09F7B03}" type="slidenum">
              <a:rPr lang="sr-Latn-CS"/>
              <a:pPr>
                <a:defRPr/>
              </a:pPr>
              <a:t>39</a:t>
            </a:fld>
            <a:endParaRPr lang="sr-Latn-CS"/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Laboratory diagnostics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85875"/>
            <a:ext cx="9144000" cy="55721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Blood, urine, cerebrospinal fluid, sputum, swabs, feces, punctate (knee), exudate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(pleura, peritoneum)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Chemical, biochemical, serological, immunological, microbiological analyses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Diagnostic catheterization of the urinary bladder - in trauma, acute abdomen, shock</a:t>
            </a:r>
            <a:endParaRPr lang="sr-Latn-CS" dirty="0">
              <a:solidFill>
                <a:schemeClr val="folHlink"/>
              </a:solidFill>
            </a:endParaRP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  <a:defRPr/>
            </a:pPr>
            <a:endParaRPr lang="sr-Latn-CS" dirty="0">
              <a:solidFill>
                <a:srgbClr val="FF00FF"/>
              </a:solidFill>
            </a:endParaRPr>
          </a:p>
          <a:p>
            <a:pPr marL="990600" lvl="1" indent="-533400" eaLnBrk="1" hangingPunct="1">
              <a:lnSpc>
                <a:spcPct val="90000"/>
              </a:lnSpc>
              <a:buFontTx/>
              <a:buNone/>
              <a:defRPr/>
            </a:pPr>
            <a:endParaRPr lang="sr-Latn-CS" dirty="0">
              <a:solidFill>
                <a:srgbClr val="FF00FF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endParaRPr lang="sr-Latn-CS" sz="24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strips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C63AE6-578D-46F5-9FE5-4DEB6EEFB818}" type="slidenum">
              <a:rPr lang="sr-Latn-CS"/>
              <a:pPr>
                <a:defRPr/>
              </a:pPr>
              <a:t>4</a:t>
            </a:fld>
            <a:endParaRPr lang="sr-Latn-CS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Anamnesis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Anamnesis of disease</a:t>
            </a:r>
            <a:endParaRPr lang="sr-Latn-RS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Main complaints and current illness</a:t>
            </a:r>
            <a:endParaRPr lang="sr-Latn-RS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Personal history</a:t>
            </a:r>
            <a:endParaRPr lang="sr-Latn-RS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Previous illnesses and habits, allergies</a:t>
            </a:r>
            <a:endParaRPr lang="sr-Latn-RS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Social epidemiological history</a:t>
            </a:r>
            <a:endParaRPr lang="sr-Latn-RS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Anamnesis by systems</a:t>
            </a:r>
            <a:endParaRPr lang="sr-Latn-RS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Family history</a:t>
            </a:r>
            <a:endParaRPr lang="sr-Latn-CS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BC105C-B5C9-4F75-B3F6-1DC960682048}" type="slidenum">
              <a:rPr lang="sr-Latn-CS"/>
              <a:pPr>
                <a:defRPr/>
              </a:pPr>
              <a:t>40</a:t>
            </a:fld>
            <a:endParaRPr lang="sr-Latn-CS"/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85737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Hepatogram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Middle: </a:t>
            </a:r>
            <a:r>
              <a:rPr lang="en-US" sz="3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Pathohistology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Antibiogram</a:t>
            </a:r>
            <a:endParaRPr lang="sr-Latn-CS" sz="36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6" name="Picture 4" descr="Patohistologija i hepatogram"/>
          <p:cNvPicPr>
            <a:picLocks noChangeAspect="1" noChangeArrowheads="1"/>
          </p:cNvPicPr>
          <p:nvPr/>
        </p:nvPicPr>
        <p:blipFill>
          <a:blip r:embed="rId3" cstate="print"/>
          <a:srcRect l="74359" b="4123"/>
          <a:stretch>
            <a:fillRect/>
          </a:stretch>
        </p:blipFill>
        <p:spPr bwMode="auto">
          <a:xfrm>
            <a:off x="4000500" y="2000250"/>
            <a:ext cx="17192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 descr="Antibiogram"/>
          <p:cNvPicPr>
            <a:picLocks noChangeAspect="1" noChangeArrowheads="1"/>
          </p:cNvPicPr>
          <p:nvPr/>
        </p:nvPicPr>
        <p:blipFill>
          <a:blip r:embed="rId4" cstate="print"/>
          <a:srcRect l="25552" t="2481" r="21184" b="31195"/>
          <a:stretch>
            <a:fillRect/>
          </a:stretch>
        </p:blipFill>
        <p:spPr bwMode="auto">
          <a:xfrm>
            <a:off x="5715000" y="2000250"/>
            <a:ext cx="34290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 descr="Patohistologija i hepatogram"/>
          <p:cNvPicPr>
            <a:picLocks noChangeAspect="1" noChangeArrowheads="1"/>
          </p:cNvPicPr>
          <p:nvPr/>
        </p:nvPicPr>
        <p:blipFill>
          <a:blip r:embed="rId5" cstate="print"/>
          <a:srcRect t="26566"/>
          <a:stretch>
            <a:fillRect/>
          </a:stretch>
        </p:blipFill>
        <p:spPr bwMode="auto">
          <a:xfrm>
            <a:off x="0" y="2003425"/>
            <a:ext cx="40005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1041A-0A1A-4248-89AF-A7AA07A9AB8A}" type="slidenum">
              <a:rPr lang="sr-Latn-CS"/>
              <a:pPr>
                <a:defRPr/>
              </a:pPr>
              <a:t>41</a:t>
            </a:fld>
            <a:endParaRPr lang="sr-Latn-CS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X-ray diagnostics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00FF00"/>
              </a:buClr>
              <a:buFont typeface="Wingdings" pitchFamily="2" charset="2"/>
              <a:buChar char="ü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X-ray</a:t>
            </a: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-scopy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X-ray</a:t>
            </a: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graphy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sr-Latn-R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FF00"/>
              </a:buClr>
              <a:buFont typeface="Wingdings" pitchFamily="2" charset="2"/>
              <a:buChar char="ü"/>
              <a:defRPr/>
            </a:pP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EndoradiographyX</a:t>
            </a: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-ray: acute abdomen, chest injuries  </a:t>
            </a:r>
            <a:endParaRPr lang="sr-Latn-R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00FF00"/>
              </a:buClr>
              <a:buFont typeface="Wingdings" pitchFamily="2" charset="2"/>
              <a:buChar char="ü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X-ray: native     (abdomen, urinary tract) tomography,     </a:t>
            </a:r>
            <a:r>
              <a:rPr lang="en-US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teleradiography</a:t>
            </a:r>
            <a:endParaRPr lang="sr-Latn-C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29FAD9-3232-45F9-95D6-B44A15B8EC55}" type="slidenum">
              <a:rPr lang="sr-Latn-CS"/>
              <a:pPr>
                <a:defRPr/>
              </a:pPr>
              <a:t>42</a:t>
            </a:fld>
            <a:endParaRPr lang="sr-Latn-CS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Contrast methods</a:t>
            </a:r>
            <a:endParaRPr lang="sr-Latn-CS" sz="40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Ventriculography of the skull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Cerebral arteriography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Peripheral arteriography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Aortography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Angiocardiography (heart catheterization)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Myelogaphy of the spinal column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Bronchography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Mammography</a:t>
            </a:r>
            <a:endParaRPr lang="sr-Latn-CS" sz="2400" b="1" dirty="0">
              <a:latin typeface="Verdana" pitchFamily="34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D9E46B-A757-4A2D-87B0-C84113D9D50F}" type="slidenum">
              <a:rPr lang="sr-Latn-CS"/>
              <a:pPr>
                <a:defRPr/>
              </a:pPr>
              <a:t>43</a:t>
            </a:fld>
            <a:endParaRPr lang="sr-Latn-CS"/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443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X-ray diagnostics of the digestive tract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28750"/>
            <a:ext cx="9144000" cy="5429250"/>
          </a:xfrm>
        </p:spPr>
        <p:txBody>
          <a:bodyPr/>
          <a:lstStyle/>
          <a:p>
            <a:pPr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Esophagography, gastroduodenography, hypotonic duodenography</a:t>
            </a:r>
          </a:p>
          <a:p>
            <a:pPr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Passage of the small intestine, irrigography with double contrast</a:t>
            </a:r>
          </a:p>
          <a:p>
            <a:pPr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Selective angiography ( aa. mesentericae, truncus coelicaus – a )</a:t>
            </a:r>
          </a:p>
          <a:p>
            <a:pPr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Imaging of the bile ducts (peroral cholecystography, intraoperative cholangiography with T-drain, IVH, PTCH)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3A6BF7-A1DD-49C6-8FCB-6CC3F64DB1AB}" type="slidenum">
              <a:rPr lang="sr-Latn-CS"/>
              <a:pPr>
                <a:defRPr/>
              </a:pPr>
              <a:t>44</a:t>
            </a:fld>
            <a:endParaRPr lang="sr-Latn-CS"/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36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Special contrast methods</a:t>
            </a:r>
            <a:endParaRPr lang="sr-Latn-CS" sz="36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85875"/>
            <a:ext cx="9144000" cy="5572125"/>
          </a:xfrm>
        </p:spPr>
        <p:txBody>
          <a:bodyPr/>
          <a:lstStyle/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Retroperitoneum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Intravenous urography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Cystoscopic ascending urography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Selective angiography of the urotract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( renovasography )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Splenoportography (cavography)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Lymphography</a:t>
            </a:r>
            <a:endParaRPr lang="sr-Latn-C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BFF4B7-1720-40DE-B2B4-3FE61957403B}" type="slidenum">
              <a:rPr lang="sr-Latn-CS"/>
              <a:pPr>
                <a:defRPr/>
              </a:pPr>
              <a:t>45</a:t>
            </a:fld>
            <a:endParaRPr lang="sr-Latn-CS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Native graphs of the abdomen: calculus of the gallbladder and choledochal</a:t>
            </a:r>
            <a:endParaRPr lang="sr-Latn-CS" sz="2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8" name="Picture 6" descr="Kalkulusi u holecisti, holedohu i cekumu"/>
          <p:cNvPicPr>
            <a:picLocks noChangeAspect="1" noChangeArrowheads="1"/>
          </p:cNvPicPr>
          <p:nvPr/>
        </p:nvPicPr>
        <p:blipFill>
          <a:blip r:embed="rId3" cstate="print">
            <a:lum bright="-12000"/>
          </a:blip>
          <a:srcRect/>
          <a:stretch>
            <a:fillRect/>
          </a:stretch>
        </p:blipFill>
        <p:spPr bwMode="auto">
          <a:xfrm>
            <a:off x="1643042" y="1428750"/>
            <a:ext cx="557213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BFF4B7-1720-40DE-B2B4-3FE61957403B}" type="slidenum">
              <a:rPr lang="sr-Latn-CS"/>
              <a:pPr>
                <a:defRPr/>
              </a:pPr>
              <a:t>46</a:t>
            </a:fld>
            <a:endParaRPr lang="sr-Latn-CS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Native graphics of the abdomen: pneumoperitoneum</a:t>
            </a:r>
            <a:endParaRPr lang="sr-Latn-CS" sz="2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3d3d673c1d788f28497f1ffba679f3_thumb.jpg"/>
          <p:cNvPicPr>
            <a:picLocks noChangeAspect="1"/>
          </p:cNvPicPr>
          <p:nvPr/>
        </p:nvPicPr>
        <p:blipFill>
          <a:blip r:embed="rId3" cstate="print"/>
          <a:srcRect r="980" b="979"/>
          <a:stretch>
            <a:fillRect/>
          </a:stretch>
        </p:blipFill>
        <p:spPr>
          <a:xfrm>
            <a:off x="-1" y="1428736"/>
            <a:ext cx="4357685" cy="4357718"/>
          </a:xfrm>
          <a:prstGeom prst="rect">
            <a:avLst/>
          </a:prstGeom>
        </p:spPr>
      </p:pic>
      <p:pic>
        <p:nvPicPr>
          <p:cNvPr id="6" name="Picture 5" descr="Pneumoperitoneum.jpg"/>
          <p:cNvPicPr>
            <a:picLocks noChangeAspect="1"/>
          </p:cNvPicPr>
          <p:nvPr/>
        </p:nvPicPr>
        <p:blipFill>
          <a:blip r:embed="rId4" cstate="print"/>
          <a:srcRect l="19531" t="25000" r="28125" b="4166"/>
          <a:stretch>
            <a:fillRect/>
          </a:stretch>
        </p:blipFill>
        <p:spPr>
          <a:xfrm>
            <a:off x="4709591" y="1428736"/>
            <a:ext cx="4434409" cy="4500594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BFF4B7-1720-40DE-B2B4-3FE61957403B}" type="slidenum">
              <a:rPr lang="sr-Latn-CS"/>
              <a:pPr>
                <a:defRPr/>
              </a:pPr>
              <a:t>47</a:t>
            </a:fld>
            <a:endParaRPr lang="sr-Latn-CS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Native graphs of the abdomen: </a:t>
            </a:r>
            <a:r>
              <a:rPr lang="en-US" sz="2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aeroliquid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levels</a:t>
            </a:r>
            <a:endParaRPr lang="sr-Latn-CS" sz="2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abdominal-xray1.p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85860"/>
            <a:ext cx="4410905" cy="5143512"/>
          </a:xfrm>
          <a:prstGeom prst="rect">
            <a:avLst/>
          </a:prstGeom>
        </p:spPr>
      </p:pic>
      <p:pic>
        <p:nvPicPr>
          <p:cNvPr id="11" name="Picture 10" descr="Adynamic-ileus-with-gastroenteritis-The-fluid-levels-tend-to-be-long-and-are-the-same.pp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52" y="1285860"/>
            <a:ext cx="4071948" cy="5120098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4018A3-6EEA-4BD1-AC62-BDB3CD564EF8}" type="slidenum">
              <a:rPr lang="sr-Latn-CS"/>
              <a:pPr>
                <a:defRPr/>
              </a:pPr>
              <a:t>48</a:t>
            </a:fld>
            <a:endParaRPr lang="sr-Latn-CS"/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Native graphs of the abdomen and chest: Gallbladder calculus, retrosternal goiter, choledochal calculus</a:t>
            </a:r>
            <a:endParaRPr lang="sr-Latn-CS" sz="24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300" name="Picture 4" descr="Kaluloza žučne kese i holedoha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 b="24673"/>
          <a:stretch>
            <a:fillRect/>
          </a:stretch>
        </p:blipFill>
        <p:spPr bwMode="auto">
          <a:xfrm>
            <a:off x="6500813" y="1357313"/>
            <a:ext cx="2643187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Solitarni klakulus žučne kese"/>
          <p:cNvPicPr>
            <a:picLocks noChangeAspect="1" noChangeArrowheads="1"/>
          </p:cNvPicPr>
          <p:nvPr/>
        </p:nvPicPr>
        <p:blipFill>
          <a:blip r:embed="rId4" cstate="print">
            <a:lum bright="12000" contrast="42000"/>
          </a:blip>
          <a:srcRect b="32745"/>
          <a:stretch>
            <a:fillRect/>
          </a:stretch>
        </p:blipFill>
        <p:spPr bwMode="auto">
          <a:xfrm>
            <a:off x="0" y="1357313"/>
            <a:ext cx="3071813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6" descr="Nativna grafija toraksa- retrosternalna struma"/>
          <p:cNvPicPr>
            <a:picLocks noChangeAspect="1" noChangeArrowheads="1"/>
          </p:cNvPicPr>
          <p:nvPr/>
        </p:nvPicPr>
        <p:blipFill>
          <a:blip r:embed="rId5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3071813" y="1357313"/>
            <a:ext cx="342900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CBCF3D-DF4B-4206-BE0A-852D14842F0A}" type="slidenum">
              <a:rPr lang="sr-Latn-CS"/>
              <a:pPr>
                <a:defRPr/>
              </a:pPr>
              <a:t>49</a:t>
            </a:fld>
            <a:endParaRPr lang="sr-Latn-CS"/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Native graphics of the chest: Situs inversus, lung metastases</a:t>
            </a:r>
            <a:endParaRPr lang="sr-Latn-CS" sz="24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4" name="Picture 4" descr="Metastaze u plućima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r="52100"/>
          <a:stretch>
            <a:fillRect/>
          </a:stretch>
        </p:blipFill>
        <p:spPr bwMode="auto">
          <a:xfrm>
            <a:off x="4786313" y="1571625"/>
            <a:ext cx="4357687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itus_inversus_chest_Nevi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500174"/>
            <a:ext cx="4379118" cy="5357826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70334E-F787-480A-A7BE-484B341DF2D6}" type="slidenum">
              <a:rPr lang="sr-Latn-CS"/>
              <a:pPr>
                <a:defRPr/>
              </a:pPr>
              <a:t>5</a:t>
            </a:fld>
            <a:endParaRPr lang="sr-Latn-CS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The pain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most common, most significant and most severe symptom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best assistant to the doctor in diagnostics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Characteristics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Place of origin and seat of pain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Pain intensity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Type of pain - attributes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Time of onset of pain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Duration of pain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Spreading pain</a:t>
            </a:r>
            <a:endParaRPr lang="sr-Latn-CS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A25C1-2B91-479A-BF86-4D6CA07E2919}" type="slidenum">
              <a:rPr lang="sr-Latn-CS"/>
              <a:pPr>
                <a:defRPr/>
              </a:pPr>
              <a:t>50</a:t>
            </a:fld>
            <a:endParaRPr lang="sr-Latn-CS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Double contrast irrigation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8" name="Picture 4" descr="Irigografija sa duplim kontrast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75"/>
            <a:ext cx="471487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5" descr="Irigografija duplim kontrast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1285875"/>
            <a:ext cx="4427537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F4F161-1060-47DD-B1DE-9701C624FBBF}" type="slidenum">
              <a:rPr lang="sr-Latn-CS"/>
              <a:pPr>
                <a:defRPr/>
              </a:pPr>
              <a:t>51</a:t>
            </a:fld>
            <a:endParaRPr lang="sr-Latn-CS"/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Left, middle: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Celiacography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Cholangiography through the T-drain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2" name="Picture 4" descr="Intraoperativna holangiografija kroz T-dren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 l="3709" t="7253"/>
          <a:stretch>
            <a:fillRect/>
          </a:stretch>
        </p:blipFill>
        <p:spPr bwMode="auto">
          <a:xfrm>
            <a:off x="6072188" y="1357313"/>
            <a:ext cx="3071812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8" descr="Celiakografija-2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0" y="1357313"/>
            <a:ext cx="3071813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9" descr="Celikaografija-1"/>
          <p:cNvPicPr>
            <a:picLocks noChangeAspect="1" noChangeArrowheads="1"/>
          </p:cNvPicPr>
          <p:nvPr/>
        </p:nvPicPr>
        <p:blipFill>
          <a:blip r:embed="rId5" cstate="print">
            <a:lum contrast="12000"/>
          </a:blip>
          <a:srcRect l="2156" r="2203"/>
          <a:stretch>
            <a:fillRect/>
          </a:stretch>
        </p:blipFill>
        <p:spPr bwMode="auto">
          <a:xfrm>
            <a:off x="3071813" y="1357313"/>
            <a:ext cx="300037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498F3F-B115-4777-92B6-D743C654BFAA}" type="slidenum">
              <a:rPr lang="sr-Latn-CS"/>
              <a:pPr>
                <a:defRPr/>
              </a:pPr>
              <a:t>52</a:t>
            </a:fld>
            <a:endParaRPr lang="sr-Latn-CS"/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0338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Angiography of abdominal tumor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Angiography of truncus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coeliacus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- a</a:t>
            </a:r>
            <a:br>
              <a:rPr lang="en-US" sz="2800" dirty="0">
                <a:solidFill>
                  <a:srgbClr val="00FF00"/>
                </a:solidFill>
              </a:rPr>
            </a:br>
            <a:endParaRPr lang="sr-Latn-CS" sz="2800" b="1" dirty="0">
              <a:solidFill>
                <a:srgbClr val="00FF00"/>
              </a:solidFill>
              <a:latin typeface="Verdana" pitchFamily="34" charset="0"/>
            </a:endParaRPr>
          </a:p>
        </p:txBody>
      </p:sp>
      <p:pic>
        <p:nvPicPr>
          <p:cNvPr id="59396" name="Picture 6" descr="Angiografija tumora u trbuhu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 l="11288" b="7727"/>
          <a:stretch>
            <a:fillRect/>
          </a:stretch>
        </p:blipFill>
        <p:spPr bwMode="auto">
          <a:xfrm>
            <a:off x="0" y="1285875"/>
            <a:ext cx="42862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8" descr="Angiografija  gornjeg abdomena"/>
          <p:cNvPicPr>
            <a:picLocks noChangeAspect="1" noChangeArrowheads="1"/>
          </p:cNvPicPr>
          <p:nvPr/>
        </p:nvPicPr>
        <p:blipFill>
          <a:blip r:embed="rId4" cstate="print">
            <a:lum contrast="18000"/>
          </a:blip>
          <a:srcRect r="4555"/>
          <a:stretch>
            <a:fillRect/>
          </a:stretch>
        </p:blipFill>
        <p:spPr bwMode="auto">
          <a:xfrm>
            <a:off x="4284663" y="1285875"/>
            <a:ext cx="4859337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7B3B53-6F43-44A4-B7DB-32B30C9F2EA5}" type="slidenum">
              <a:rPr lang="sr-Latn-CS"/>
              <a:pPr>
                <a:defRPr/>
              </a:pPr>
              <a:t>53</a:t>
            </a:fld>
            <a:endParaRPr lang="sr-Latn-CS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PTCH Percutaneous transhepatic cholangiography</a:t>
            </a:r>
            <a:endParaRPr lang="sr-Latn-CS" sz="3200" b="1" dirty="0">
              <a:solidFill>
                <a:srgbClr val="03EDD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20" name="Picture 4" descr="Karcinom glave pankreasa sa enormnom dilatacijom holedoh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4071938"/>
            <a:ext cx="47148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 descr="Kracinom holedoha i veliki kalkulus nad papilom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 l="1448"/>
          <a:stretch>
            <a:fillRect/>
          </a:stretch>
        </p:blipFill>
        <p:spPr bwMode="auto">
          <a:xfrm>
            <a:off x="0" y="3786188"/>
            <a:ext cx="442912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6" descr="Solitarni kalkulus holedoha koji propušta kontrast u duodenum"/>
          <p:cNvPicPr>
            <a:picLocks noChangeAspect="1" noChangeArrowheads="1"/>
          </p:cNvPicPr>
          <p:nvPr/>
        </p:nvPicPr>
        <p:blipFill>
          <a:blip r:embed="rId5" cstate="print"/>
          <a:srcRect b="3079"/>
          <a:stretch>
            <a:fillRect/>
          </a:stretch>
        </p:blipFill>
        <p:spPr bwMode="auto">
          <a:xfrm>
            <a:off x="0" y="1214438"/>
            <a:ext cx="4429125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3" name="Picture 7" descr="Stenoza hepatikus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5" y="1214438"/>
            <a:ext cx="47148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5ED862-F4C9-4110-837C-37498D06F465}" type="slidenum">
              <a:rPr lang="sr-Latn-CS"/>
              <a:pPr>
                <a:defRPr/>
              </a:pPr>
              <a:t>54</a:t>
            </a:fld>
            <a:endParaRPr lang="sr-Latn-CS"/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85938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ERCP Endoscopic retrograde cholangiopancreatography</a:t>
            </a:r>
            <a:endParaRPr lang="sr-Latn-CS" sz="3200" b="1" dirty="0">
              <a:solidFill>
                <a:srgbClr val="03EDD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4" name="Picture 5" descr="Uočava se kalkuloya holedoha-1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0" y="1928813"/>
            <a:ext cx="3357563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7" descr="Korpica za ekstrakciju kalkulusa-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63" y="1928813"/>
            <a:ext cx="285750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8" descr="Momenat ekstrakcije kalkulusa endoskopom-4"/>
          <p:cNvPicPr>
            <a:picLocks noChangeAspect="1" noChangeArrowheads="1"/>
          </p:cNvPicPr>
          <p:nvPr/>
        </p:nvPicPr>
        <p:blipFill>
          <a:blip r:embed="rId5" cstate="print">
            <a:lum contrast="12000"/>
          </a:blip>
          <a:srcRect/>
          <a:stretch>
            <a:fillRect/>
          </a:stretch>
        </p:blipFill>
        <p:spPr bwMode="auto">
          <a:xfrm>
            <a:off x="6215063" y="1928813"/>
            <a:ext cx="2928937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4FB0E9-F919-4580-AFD1-3E178A1378BD}" type="slidenum">
              <a:rPr lang="sr-Latn-CS"/>
              <a:pPr>
                <a:defRPr/>
              </a:pPr>
              <a:t>55</a:t>
            </a:fld>
            <a:endParaRPr lang="sr-Latn-CS"/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EPT Endoscopic papillotomy</a:t>
            </a:r>
            <a:endParaRPr lang="sr-Latn-CS" sz="3600" b="1" dirty="0">
              <a:solidFill>
                <a:srgbClr val="03EDD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68" name="Picture 4" descr="Papile pre i posle papilotomije-5"/>
          <p:cNvPicPr>
            <a:picLocks noChangeAspect="1" noChangeArrowheads="1"/>
          </p:cNvPicPr>
          <p:nvPr/>
        </p:nvPicPr>
        <p:blipFill>
          <a:blip r:embed="rId3" cstate="print"/>
          <a:srcRect l="56932" r="2611" b="47375"/>
          <a:stretch>
            <a:fillRect/>
          </a:stretch>
        </p:blipFill>
        <p:spPr bwMode="auto">
          <a:xfrm>
            <a:off x="6192838" y="1484313"/>
            <a:ext cx="2951162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5" descr="Dijetrmijski kateter za papilotomiju-6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2700338" y="3789363"/>
            <a:ext cx="3492500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6" descr="Izvođenje papilotomije endoskopom-7"/>
          <p:cNvPicPr>
            <a:picLocks noChangeAspect="1" noChangeArrowheads="1"/>
          </p:cNvPicPr>
          <p:nvPr/>
        </p:nvPicPr>
        <p:blipFill>
          <a:blip r:embed="rId5" cstate="print">
            <a:lum contrast="12000"/>
          </a:blip>
          <a:srcRect/>
          <a:stretch>
            <a:fillRect/>
          </a:stretch>
        </p:blipFill>
        <p:spPr bwMode="auto">
          <a:xfrm>
            <a:off x="0" y="1484313"/>
            <a:ext cx="27178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8" descr="Uočava se pankreasni kanal-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0338" y="1484313"/>
            <a:ext cx="3527425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2" name="Picture 9" descr="Papile pre i posle papilotomije-5"/>
          <p:cNvPicPr>
            <a:picLocks noChangeAspect="1" noChangeArrowheads="1"/>
          </p:cNvPicPr>
          <p:nvPr/>
        </p:nvPicPr>
        <p:blipFill>
          <a:blip r:embed="rId7" cstate="print"/>
          <a:srcRect l="63831" t="61716" r="632"/>
          <a:stretch>
            <a:fillRect/>
          </a:stretch>
        </p:blipFill>
        <p:spPr bwMode="auto">
          <a:xfrm>
            <a:off x="6143625" y="4365625"/>
            <a:ext cx="30003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DF8419-B7DE-485E-864E-8BFC2748CCF1}" type="slidenum">
              <a:rPr lang="sr-Latn-CS"/>
              <a:pPr>
                <a:defRPr/>
              </a:pPr>
              <a:t>56</a:t>
            </a:fld>
            <a:endParaRPr lang="sr-Latn-CS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44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Nuclear diagnostics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sr-Latn-RS" b="1" dirty="0">
                <a:latin typeface="Times New Roman" pitchFamily="18" charset="0"/>
                <a:cs typeface="Times New Roman" pitchFamily="18" charset="0"/>
              </a:rPr>
              <a:t>Radioactive isotopes - Gamma camera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sr-Latn-RS" b="1" dirty="0">
                <a:latin typeface="Times New Roman" pitchFamily="18" charset="0"/>
                <a:cs typeface="Times New Roman" pitchFamily="18" charset="0"/>
              </a:rPr>
              <a:t>Scintigraphy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sr-Latn-RS" b="1" dirty="0">
                <a:latin typeface="Times New Roman" pitchFamily="18" charset="0"/>
                <a:cs typeface="Times New Roman" pitchFamily="18" charset="0"/>
              </a:rPr>
              <a:t>Thyroid glands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sr-Latn-RS" b="1" dirty="0">
                <a:latin typeface="Times New Roman" pitchFamily="18" charset="0"/>
                <a:cs typeface="Times New Roman" pitchFamily="18" charset="0"/>
              </a:rPr>
              <a:t>Lungs and hearts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sr-Latn-RS" b="1" dirty="0">
                <a:latin typeface="Times New Roman" pitchFamily="18" charset="0"/>
                <a:cs typeface="Times New Roman" pitchFamily="18" charset="0"/>
              </a:rPr>
              <a:t>Liver and spleen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sr-Latn-RS" b="1" dirty="0">
                <a:latin typeface="Times New Roman" pitchFamily="18" charset="0"/>
                <a:cs typeface="Times New Roman" pitchFamily="18" charset="0"/>
              </a:rPr>
              <a:t>Kidney - radionephrologist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sr-Latn-RS" b="1" dirty="0">
                <a:latin typeface="Times New Roman" pitchFamily="18" charset="0"/>
                <a:cs typeface="Times New Roman" pitchFamily="18" charset="0"/>
              </a:rPr>
              <a:t>HIDA – dynamic scintigraphy of bile ducts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sr-Latn-RS" b="1" dirty="0">
                <a:latin typeface="Times New Roman" pitchFamily="18" charset="0"/>
                <a:cs typeface="Times New Roman" pitchFamily="18" charset="0"/>
              </a:rPr>
              <a:t>Technetium bowel scintigraphy – Meckel's diverticulum</a:t>
            </a:r>
            <a:endParaRPr lang="sr-Latn-C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BA66B2-2672-4DED-8537-E1E252B5B4EF}" type="slidenum">
              <a:rPr lang="sr-Latn-CS"/>
              <a:pPr>
                <a:defRPr/>
              </a:pPr>
              <a:t>57</a:t>
            </a:fld>
            <a:endParaRPr lang="sr-Latn-CS"/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100012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Skeletal scintigraphy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6" name="Picture 4" descr="Scintigrafija skeleta"/>
          <p:cNvPicPr>
            <a:picLocks noChangeAspect="1" noChangeArrowheads="1"/>
          </p:cNvPicPr>
          <p:nvPr/>
        </p:nvPicPr>
        <p:blipFill>
          <a:blip r:embed="rId3" cstate="print">
            <a:lum bright="-18000" contrast="-12000"/>
            <a:grayscl/>
          </a:blip>
          <a:srcRect/>
          <a:stretch>
            <a:fillRect/>
          </a:stretch>
        </p:blipFill>
        <p:spPr bwMode="auto">
          <a:xfrm>
            <a:off x="0" y="1428750"/>
            <a:ext cx="9144000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F9E90E-2504-4CC9-AE1A-BD49281E7F94}" type="slidenum">
              <a:rPr lang="sr-Latn-CS"/>
              <a:pPr>
                <a:defRPr/>
              </a:pPr>
              <a:t>58</a:t>
            </a:fld>
            <a:endParaRPr lang="sr-Latn-CS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44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Pathohistological diagnosis of PH</a:t>
            </a:r>
            <a:endParaRPr lang="sr-Latn-CS" sz="4000" b="1" i="1" dirty="0">
              <a:solidFill>
                <a:srgbClr val="03EDD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85875"/>
            <a:ext cx="9144000" cy="5572125"/>
          </a:xfrm>
        </p:spPr>
        <p:txBody>
          <a:bodyPr/>
          <a:lstStyle/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latin typeface="Times New Roman" pitchFamily="18" charset="0"/>
                <a:cs typeface="Times New Roman" pitchFamily="18" charset="0"/>
              </a:rPr>
              <a:t>Biopsies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latin typeface="Times New Roman" pitchFamily="18" charset="0"/>
                <a:cs typeface="Times New Roman" pitchFamily="18" charset="0"/>
              </a:rPr>
              <a:t>Liver - CHIBA needle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latin typeface="Times New Roman" pitchFamily="18" charset="0"/>
                <a:cs typeface="Times New Roman" pitchFamily="18" charset="0"/>
              </a:rPr>
              <a:t>Breasts - tumors and cysts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latin typeface="Times New Roman" pitchFamily="18" charset="0"/>
                <a:cs typeface="Times New Roman" pitchFamily="18" charset="0"/>
              </a:rPr>
              <a:t>Thyroid glands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latin typeface="Times New Roman" pitchFamily="18" charset="0"/>
                <a:cs typeface="Times New Roman" pitchFamily="18" charset="0"/>
              </a:rPr>
              <a:t>Kidney - by ultrasound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latin typeface="Times New Roman" pitchFamily="18" charset="0"/>
                <a:cs typeface="Times New Roman" pitchFamily="18" charset="0"/>
              </a:rPr>
              <a:t>Pancreas - by ultrasound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latin typeface="Times New Roman" pitchFamily="18" charset="0"/>
                <a:cs typeface="Times New Roman" pitchFamily="18" charset="0"/>
              </a:rPr>
              <a:t>Bronch - endoscopically</a:t>
            </a:r>
            <a:endParaRPr lang="sr-Latn-C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3EA589-FADE-4318-BE37-33CC7CA5803C}" type="slidenum">
              <a:rPr lang="sr-Latn-CS"/>
              <a:pPr>
                <a:defRPr/>
              </a:pPr>
              <a:t>59</a:t>
            </a:fld>
            <a:endParaRPr lang="sr-Latn-CS"/>
          </a:p>
        </p:txBody>
      </p:sp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4000" b="1" dirty="0">
                <a:solidFill>
                  <a:srgbClr val="03EDD7"/>
                </a:solidFill>
                <a:latin typeface="Times New Roman" pitchFamily="18" charset="0"/>
                <a:cs typeface="Times New Roman" pitchFamily="18" charset="0"/>
              </a:rPr>
              <a:t>PH - analysis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57338"/>
            <a:ext cx="9144000" cy="5300662"/>
          </a:xfrm>
        </p:spPr>
        <p:txBody>
          <a:bodyPr/>
          <a:lstStyle/>
          <a:p>
            <a:pPr marL="609600" indent="-609600" eaLnBrk="1" hangingPunct="1">
              <a:buClr>
                <a:srgbClr val="04C0EC"/>
              </a:buClr>
              <a:buFont typeface="Wingdings" pitchFamily="2" charset="2"/>
              <a:buChar char="v"/>
              <a:defRPr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Ex tempore</a:t>
            </a:r>
          </a:p>
          <a:p>
            <a:pPr marL="609600" indent="-609600" eaLnBrk="1" hangingPunct="1">
              <a:buClr>
                <a:srgbClr val="04C0EC"/>
              </a:buClr>
              <a:buFont typeface="Wingdings" pitchFamily="2" charset="2"/>
              <a:buChar char="v"/>
              <a:defRPr/>
            </a:pP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Tuch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- frozen section</a:t>
            </a:r>
          </a:p>
          <a:p>
            <a:pPr marL="609600" indent="-609600" eaLnBrk="1" hangingPunct="1">
              <a:buClr>
                <a:srgbClr val="04C0EC"/>
              </a:buClr>
              <a:buFont typeface="Wingdings" pitchFamily="2" charset="2"/>
              <a:buChar char="v"/>
              <a:defRPr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Upper and lower resection lines – for definitive PH</a:t>
            </a:r>
          </a:p>
          <a:p>
            <a:pPr marL="609600" indent="-609600" eaLnBrk="1" hangingPunct="1">
              <a:buClr>
                <a:srgbClr val="04C0EC"/>
              </a:buClr>
              <a:buFont typeface="Wingdings" pitchFamily="2" charset="2"/>
              <a:buChar char="v"/>
              <a:defRPr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Operative preparations - for definitive PH analysis</a:t>
            </a:r>
            <a:endParaRPr lang="sr-Latn-C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E2682E-AA08-4349-BD58-4ADCE5CD2ED7}" type="slidenum">
              <a:rPr lang="sr-Latn-CS"/>
              <a:pPr>
                <a:defRPr/>
              </a:pPr>
              <a:t>6</a:t>
            </a:fld>
            <a:endParaRPr lang="sr-Latn-CS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Body posture in Parkinson's syndrome </a:t>
            </a:r>
            <a:b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Tetanus trismus</a:t>
            </a:r>
            <a:endParaRPr lang="sr-Latn-CS" sz="2000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9221" name="Picture 4" descr="Tetanusni trizmus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4859338" y="908050"/>
            <a:ext cx="4284662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 descr="Stav tela kod Parkinsonovog sindrom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08050"/>
            <a:ext cx="4859338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0AC57B-FA61-4DDB-9ABF-478F0BC8D3F4}" type="slidenum">
              <a:rPr lang="sr-Latn-CS"/>
              <a:pPr>
                <a:defRPr/>
              </a:pPr>
              <a:t>60</a:t>
            </a:fld>
            <a:endParaRPr lang="sr-Latn-CS"/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Endoscopic diagnostics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Bronchoscopy (rigid and fiberoptic) with biopsy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Curative esophagogastroduodenoscopy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(varicose sclerosing, ERCP, EPT, hemostasis of ulcers) rigid and fiberoptic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Colonoscopy - rectoscopy, anoscopy, sigmoidoscopy, curative endoscopy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(sclerosis and ligatures of hemorrhoids)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Thoracoscopy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Mediastinoscopy</a:t>
            </a: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CAB48D-BB01-4FF5-990A-297299594C76}" type="slidenum">
              <a:rPr lang="sr-Latn-CS"/>
              <a:pPr>
                <a:defRPr/>
              </a:pPr>
              <a:t>61</a:t>
            </a:fld>
            <a:endParaRPr lang="sr-Latn-CS"/>
          </a:p>
        </p:txBody>
      </p:sp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Rectoscope</a:t>
            </a: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and anoscope Diagnostic and curative</a:t>
            </a:r>
            <a:endParaRPr lang="sr-Latn-CS" sz="3600" b="1" dirty="0">
              <a:solidFill>
                <a:srgbClr val="03EDD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2" name="Picture 5" descr="Slika-2"/>
          <p:cNvPicPr>
            <a:picLocks noChangeAspect="1" noChangeArrowheads="1"/>
          </p:cNvPicPr>
          <p:nvPr/>
        </p:nvPicPr>
        <p:blipFill>
          <a:blip r:embed="rId3" cstate="print">
            <a:lum bright="-6000" contrast="18000"/>
          </a:blip>
          <a:srcRect l="6502" t="9894" b="6015"/>
          <a:stretch>
            <a:fillRect/>
          </a:stretch>
        </p:blipFill>
        <p:spPr bwMode="auto">
          <a:xfrm>
            <a:off x="0" y="1357313"/>
            <a:ext cx="271462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6" descr="Slika-3"/>
          <p:cNvPicPr>
            <a:picLocks noChangeAspect="1" noChangeArrowheads="1"/>
          </p:cNvPicPr>
          <p:nvPr/>
        </p:nvPicPr>
        <p:blipFill>
          <a:blip r:embed="rId4" cstate="print"/>
          <a:srcRect l="15959" b="16612"/>
          <a:stretch>
            <a:fillRect/>
          </a:stretch>
        </p:blipFill>
        <p:spPr bwMode="auto">
          <a:xfrm>
            <a:off x="2700338" y="1357313"/>
            <a:ext cx="288131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8" descr="sSlika-9"/>
          <p:cNvPicPr>
            <a:picLocks noChangeAspect="1" noChangeArrowheads="1"/>
          </p:cNvPicPr>
          <p:nvPr/>
        </p:nvPicPr>
        <p:blipFill>
          <a:blip r:embed="rId5" cstate="print">
            <a:lum contrast="18000"/>
          </a:blip>
          <a:srcRect l="2054" t="3011" r="4738" b="25786"/>
          <a:stretch>
            <a:fillRect/>
          </a:stretch>
        </p:blipFill>
        <p:spPr bwMode="auto">
          <a:xfrm>
            <a:off x="5572125" y="1357313"/>
            <a:ext cx="3571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5" name="Picture 12" descr="Slika-5"/>
          <p:cNvPicPr>
            <a:picLocks noChangeAspect="1" noChangeArrowheads="1"/>
          </p:cNvPicPr>
          <p:nvPr/>
        </p:nvPicPr>
        <p:blipFill>
          <a:blip r:embed="rId6" cstate="print">
            <a:lum contrast="12000"/>
          </a:blip>
          <a:srcRect t="12245" b="58543"/>
          <a:stretch>
            <a:fillRect/>
          </a:stretch>
        </p:blipFill>
        <p:spPr bwMode="auto">
          <a:xfrm>
            <a:off x="2714625" y="3500438"/>
            <a:ext cx="64293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632658-E4E5-4FAE-A39D-BBB0E2ADE265}" type="slidenum">
              <a:rPr lang="sr-Latn-CS"/>
              <a:pPr>
                <a:defRPr/>
              </a:pPr>
              <a:t>62</a:t>
            </a:fld>
            <a:endParaRPr lang="sr-Latn-CS"/>
          </a:p>
        </p:txBody>
      </p:sp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Examination of the perianal region and anus Rectal prolapse, perianal abscess, fissure ani, hemorrhoids</a:t>
            </a:r>
            <a:endParaRPr lang="sr-Latn-CS" sz="2400" b="1" dirty="0">
              <a:solidFill>
                <a:srgbClr val="03EDD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6" name="Picture 13" descr="Perianalni apsces vidljiv pri inspekciji perianalne regije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/>
          <a:stretch>
            <a:fillRect/>
          </a:stretch>
        </p:blipFill>
        <p:spPr bwMode="auto">
          <a:xfrm>
            <a:off x="0" y="1143000"/>
            <a:ext cx="3214688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14" descr="Prolaps rektuma llako se uočava pri rektoskopiji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 t="2750"/>
          <a:stretch>
            <a:fillRect/>
          </a:stretch>
        </p:blipFill>
        <p:spPr bwMode="auto">
          <a:xfrm>
            <a:off x="0" y="4143375"/>
            <a:ext cx="318611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16" descr="Slika-6"/>
          <p:cNvPicPr>
            <a:picLocks noChangeAspect="1" noChangeArrowheads="1"/>
          </p:cNvPicPr>
          <p:nvPr/>
        </p:nvPicPr>
        <p:blipFill>
          <a:blip r:embed="rId5" cstate="print">
            <a:lum contrast="48000"/>
          </a:blip>
          <a:srcRect l="26988" r="21449"/>
          <a:stretch>
            <a:fillRect/>
          </a:stretch>
        </p:blipFill>
        <p:spPr bwMode="auto">
          <a:xfrm>
            <a:off x="6929438" y="1143000"/>
            <a:ext cx="221456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Picture 17" descr="Slika-8"/>
          <p:cNvPicPr>
            <a:picLocks noChangeAspect="1" noChangeArrowheads="1"/>
          </p:cNvPicPr>
          <p:nvPr/>
        </p:nvPicPr>
        <p:blipFill>
          <a:blip r:embed="rId6" cstate="print">
            <a:lum contrast="54000"/>
          </a:blip>
          <a:srcRect t="12987" r="50000"/>
          <a:stretch>
            <a:fillRect/>
          </a:stretch>
        </p:blipFill>
        <p:spPr bwMode="auto">
          <a:xfrm>
            <a:off x="3203575" y="1143000"/>
            <a:ext cx="179228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0" name="Picture 20" descr="Slika-10"/>
          <p:cNvPicPr>
            <a:picLocks noChangeAspect="1" noChangeArrowheads="1"/>
          </p:cNvPicPr>
          <p:nvPr/>
        </p:nvPicPr>
        <p:blipFill>
          <a:blip r:embed="rId7" cstate="print">
            <a:lum contrast="48000"/>
          </a:blip>
          <a:srcRect t="10149" r="50198" b="30803"/>
          <a:stretch>
            <a:fillRect/>
          </a:stretch>
        </p:blipFill>
        <p:spPr bwMode="auto">
          <a:xfrm>
            <a:off x="5000628" y="1142984"/>
            <a:ext cx="1928813" cy="378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690C92-0D0C-4B11-8D52-A14B00295506}" type="slidenum">
              <a:rPr lang="sr-Latn-CS"/>
              <a:pPr>
                <a:defRPr/>
              </a:pPr>
              <a:t>63</a:t>
            </a:fld>
            <a:endParaRPr lang="sr-Latn-C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Special endoscopies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28688"/>
            <a:ext cx="9144000" cy="59293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Laparoscopy</a:t>
            </a:r>
          </a:p>
          <a:p>
            <a:pPr eaLnBrk="1" hangingPunct="1">
              <a:lnSpc>
                <a:spcPct val="8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Exploratory, curative cholecystectomy, tubal plastic surgery, appendectomy, herniectomy</a:t>
            </a:r>
          </a:p>
          <a:p>
            <a:pPr eaLnBrk="1" hangingPunct="1">
              <a:lnSpc>
                <a:spcPct val="8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Choledochoscopy</a:t>
            </a:r>
          </a:p>
          <a:p>
            <a:pPr eaLnBrk="1" hangingPunct="1">
              <a:lnSpc>
                <a:spcPct val="8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Intraoperative</a:t>
            </a:r>
          </a:p>
          <a:p>
            <a:pPr eaLnBrk="1" hangingPunct="1">
              <a:lnSpc>
                <a:spcPct val="8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Cystoscopy</a:t>
            </a:r>
          </a:p>
          <a:p>
            <a:pPr eaLnBrk="1" hangingPunct="1">
              <a:lnSpc>
                <a:spcPct val="8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Diagnostic, curative, contrast, with lithotripsy</a:t>
            </a:r>
          </a:p>
          <a:p>
            <a:pPr eaLnBrk="1" hangingPunct="1">
              <a:lnSpc>
                <a:spcPct val="80000"/>
              </a:lnSpc>
              <a:buClr>
                <a:srgbClr val="03EDD7"/>
              </a:buClr>
              <a:buFont typeface="Wingdings" pitchFamily="2" charset="2"/>
              <a:buChar char="v"/>
              <a:defRPr/>
            </a:pPr>
            <a:r>
              <a:rPr lang="sr-Latn-RS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Arthroscopy</a:t>
            </a:r>
            <a:endParaRPr lang="sr-Latn-CS" sz="3600" b="1" dirty="0">
              <a:solidFill>
                <a:schemeClr val="tx2">
                  <a:lumMod val="50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D052AA-E74E-41B2-8A84-ACEED68925D8}" type="slidenum">
              <a:rPr lang="sr-Latn-CS"/>
              <a:pPr>
                <a:defRPr/>
              </a:pPr>
              <a:t>64</a:t>
            </a:fld>
            <a:endParaRPr lang="sr-Latn-CS"/>
          </a:p>
        </p:txBody>
      </p:sp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 algn="l" eaLnBrk="1" hangingPunct="1"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Top row: Pyloric gape, pyloric tumor, calculus PAPILE WATERI, bleeding ulcer Bottom row: ERCP and EPT</a:t>
            </a:r>
            <a:endParaRPr lang="sr-Latn-CS" sz="2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4" name="Picture 4" descr="Divertikulum pile sa kalkulusom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4643438" y="1500188"/>
            <a:ext cx="2305050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6" descr="Karcinom pilorusa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2357438" y="1500188"/>
            <a:ext cx="2305050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7" descr="Krvavljenje duodenalnog ulkusa"/>
          <p:cNvPicPr>
            <a:picLocks noChangeAspect="1" noChangeArrowheads="1"/>
          </p:cNvPicPr>
          <p:nvPr/>
        </p:nvPicPr>
        <p:blipFill>
          <a:blip r:embed="rId5" cstate="print">
            <a:lum contrast="12000"/>
          </a:blip>
          <a:srcRect/>
          <a:stretch>
            <a:fillRect/>
          </a:stretch>
        </p:blipFill>
        <p:spPr bwMode="auto">
          <a:xfrm>
            <a:off x="6953250" y="1500188"/>
            <a:ext cx="2190750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7" name="Picture 8" descr="Otvoren piloru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500188"/>
            <a:ext cx="2363788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8" name="Picture 9" descr="Posmatranje papile duodenoskopom"/>
          <p:cNvPicPr>
            <a:picLocks noChangeAspect="1" noChangeArrowheads="1"/>
          </p:cNvPicPr>
          <p:nvPr/>
        </p:nvPicPr>
        <p:blipFill>
          <a:blip r:embed="rId7" cstate="print">
            <a:lum contrast="24000"/>
          </a:blip>
          <a:srcRect l="10161" b="8690"/>
          <a:stretch>
            <a:fillRect/>
          </a:stretch>
        </p:blipFill>
        <p:spPr bwMode="auto">
          <a:xfrm>
            <a:off x="0" y="4216400"/>
            <a:ext cx="23590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9" name="Picture 10" descr="ERCP i EPT sa ekstrakcijom kalukulusa-endoskopija u kurativne svrhe"/>
          <p:cNvPicPr>
            <a:picLocks noChangeAspect="1" noChangeArrowheads="1"/>
          </p:cNvPicPr>
          <p:nvPr/>
        </p:nvPicPr>
        <p:blipFill>
          <a:blip r:embed="rId8" cstate="print">
            <a:lum bright="-18000" contrast="18000"/>
          </a:blip>
          <a:srcRect/>
          <a:stretch>
            <a:fillRect/>
          </a:stretch>
        </p:blipFill>
        <p:spPr bwMode="auto">
          <a:xfrm>
            <a:off x="2357438" y="3929063"/>
            <a:ext cx="678656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C90140-A880-4DA5-9A5F-4154029E6B77}" type="slidenum">
              <a:rPr lang="sr-Latn-CS"/>
              <a:pPr>
                <a:defRPr/>
              </a:pPr>
              <a:t>65</a:t>
            </a:fld>
            <a:endParaRPr lang="sr-Latn-CS"/>
          </a:p>
        </p:txBody>
      </p:sp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Top row: Gastric carcinoma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Bottom row: Sclerosis of esophageal and gastric varices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8" name="Picture 4" descr="Karcinom angulusa male krivine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4357688" y="1500188"/>
            <a:ext cx="2428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9" name="Picture 5" descr="Karcinom antruma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6786563" y="1500188"/>
            <a:ext cx="23574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6" descr="Karcinom velike krivine u antrumu"/>
          <p:cNvPicPr>
            <a:picLocks noChangeAspect="1" noChangeArrowheads="1"/>
          </p:cNvPicPr>
          <p:nvPr/>
        </p:nvPicPr>
        <p:blipFill>
          <a:blip r:embed="rId5" cstate="print">
            <a:lum contrast="12000"/>
          </a:blip>
          <a:srcRect/>
          <a:stretch>
            <a:fillRect/>
          </a:stretch>
        </p:blipFill>
        <p:spPr bwMode="auto">
          <a:xfrm>
            <a:off x="0" y="1500188"/>
            <a:ext cx="21431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1" name="Picture 7" descr="Velika ulceracija na kardiji"/>
          <p:cNvPicPr>
            <a:picLocks noChangeAspect="1" noChangeArrowheads="1"/>
          </p:cNvPicPr>
          <p:nvPr/>
        </p:nvPicPr>
        <p:blipFill>
          <a:blip r:embed="rId6" cstate="print">
            <a:lum contrast="12000"/>
          </a:blip>
          <a:srcRect/>
          <a:stretch>
            <a:fillRect/>
          </a:stretch>
        </p:blipFill>
        <p:spPr bwMode="auto">
          <a:xfrm>
            <a:off x="2143125" y="1500188"/>
            <a:ext cx="2214563" cy="240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2" name="Picture 11" descr="Kurativna endoskopija"/>
          <p:cNvPicPr>
            <a:picLocks noChangeAspect="1" noChangeArrowheads="1"/>
          </p:cNvPicPr>
          <p:nvPr/>
        </p:nvPicPr>
        <p:blipFill>
          <a:blip r:embed="rId7" cstate="print">
            <a:lum bright="-18000" contrast="24000"/>
          </a:blip>
          <a:srcRect/>
          <a:stretch>
            <a:fillRect/>
          </a:stretch>
        </p:blipFill>
        <p:spPr bwMode="auto">
          <a:xfrm>
            <a:off x="7000875" y="3929063"/>
            <a:ext cx="214312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3" name="Picture 13" descr="Slika-1"/>
          <p:cNvPicPr>
            <a:picLocks noChangeAspect="1" noChangeArrowheads="1"/>
          </p:cNvPicPr>
          <p:nvPr/>
        </p:nvPicPr>
        <p:blipFill>
          <a:blip r:embed="rId8" cstate="print">
            <a:lum bright="-18000" contrast="24000"/>
          </a:blip>
          <a:srcRect/>
          <a:stretch>
            <a:fillRect/>
          </a:stretch>
        </p:blipFill>
        <p:spPr bwMode="auto">
          <a:xfrm>
            <a:off x="0" y="3929063"/>
            <a:ext cx="700087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BC7679-92A9-44F2-8D05-E4BB694A64AB}" type="slidenum">
              <a:rPr lang="sr-Latn-CS"/>
              <a:pPr>
                <a:defRPr/>
              </a:pPr>
              <a:t>66</a:t>
            </a:fld>
            <a:endParaRPr lang="sr-Latn-CS"/>
          </a:p>
        </p:txBody>
      </p:sp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27150"/>
          </a:xfrm>
        </p:spPr>
        <p:txBody>
          <a:bodyPr/>
          <a:lstStyle/>
          <a:p>
            <a:pPr algn="l" eaLnBrk="1" hangingPunct="1"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Top left: Mediastinoscopy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Fiberoptic gastroscope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Bottom: Curative gastroscopy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2" name="Picture 4" descr="Slika-2"/>
          <p:cNvPicPr>
            <a:picLocks noChangeAspect="1" noChangeArrowheads="1"/>
          </p:cNvPicPr>
          <p:nvPr/>
        </p:nvPicPr>
        <p:blipFill>
          <a:blip r:embed="rId3" cstate="print">
            <a:lum bright="-12000" contrast="30000"/>
          </a:blip>
          <a:srcRect l="2567"/>
          <a:stretch>
            <a:fillRect/>
          </a:stretch>
        </p:blipFill>
        <p:spPr bwMode="auto">
          <a:xfrm>
            <a:off x="0" y="4000500"/>
            <a:ext cx="67865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5" descr="Slika-3"/>
          <p:cNvPicPr>
            <a:picLocks noChangeAspect="1" noChangeArrowheads="1"/>
          </p:cNvPicPr>
          <p:nvPr/>
        </p:nvPicPr>
        <p:blipFill>
          <a:blip r:embed="rId4" cstate="print">
            <a:lum bright="-18000" contrast="18000"/>
          </a:blip>
          <a:srcRect r="8636"/>
          <a:stretch>
            <a:fillRect/>
          </a:stretch>
        </p:blipFill>
        <p:spPr bwMode="auto">
          <a:xfrm>
            <a:off x="6786563" y="4000500"/>
            <a:ext cx="235743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6" descr="Fiberoptički ezofagogastroduodenoskop"/>
          <p:cNvPicPr>
            <a:picLocks noChangeAspect="1" noChangeArrowheads="1"/>
          </p:cNvPicPr>
          <p:nvPr/>
        </p:nvPicPr>
        <p:blipFill>
          <a:blip r:embed="rId5" cstate="print"/>
          <a:srcRect l="1796" t="2222"/>
          <a:stretch>
            <a:fillRect/>
          </a:stretch>
        </p:blipFill>
        <p:spPr bwMode="auto">
          <a:xfrm>
            <a:off x="5572125" y="1428750"/>
            <a:ext cx="3571875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8" descr="Medijastinoskopija"/>
          <p:cNvPicPr>
            <a:picLocks noChangeAspect="1" noChangeArrowheads="1"/>
          </p:cNvPicPr>
          <p:nvPr/>
        </p:nvPicPr>
        <p:blipFill>
          <a:blip r:embed="rId6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0" y="1428750"/>
            <a:ext cx="5580063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A0C03B-D252-4F0E-B45A-FA11E72AF0B0}" type="slidenum">
              <a:rPr lang="sr-Latn-CS"/>
              <a:pPr>
                <a:defRPr/>
              </a:pPr>
              <a:t>67</a:t>
            </a:fld>
            <a:endParaRPr lang="sr-Latn-CS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pPr algn="l" eaLnBrk="1" hangingPunct="1"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Left: Direct laryngoscopy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Middle: Thoracoscopy </a:t>
            </a:r>
            <a:b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Right: Rigid bronchoscopy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756" name="Picture 4" descr="Bronhoskopija sa biopsijom"/>
          <p:cNvPicPr>
            <a:picLocks noChangeAspect="1" noChangeArrowheads="1"/>
          </p:cNvPicPr>
          <p:nvPr/>
        </p:nvPicPr>
        <p:blipFill>
          <a:blip r:embed="rId3" cstate="print">
            <a:lum bright="-18000" contrast="24000"/>
          </a:blip>
          <a:srcRect/>
          <a:stretch>
            <a:fillRect/>
          </a:stretch>
        </p:blipFill>
        <p:spPr bwMode="auto">
          <a:xfrm>
            <a:off x="6642100" y="1428750"/>
            <a:ext cx="25019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 descr="Direktna laringoskopija"/>
          <p:cNvPicPr>
            <a:picLocks noChangeAspect="1" noChangeArrowheads="1"/>
          </p:cNvPicPr>
          <p:nvPr/>
        </p:nvPicPr>
        <p:blipFill>
          <a:blip r:embed="rId4" cstate="print">
            <a:lum contrast="24000"/>
          </a:blip>
          <a:srcRect l="6764"/>
          <a:stretch>
            <a:fillRect/>
          </a:stretch>
        </p:blipFill>
        <p:spPr bwMode="auto">
          <a:xfrm>
            <a:off x="0" y="1428750"/>
            <a:ext cx="3429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12" descr="Torakoskopija"/>
          <p:cNvPicPr>
            <a:picLocks noChangeAspect="1" noChangeArrowheads="1"/>
          </p:cNvPicPr>
          <p:nvPr/>
        </p:nvPicPr>
        <p:blipFill>
          <a:blip r:embed="rId5" cstate="print">
            <a:lum bright="-6000" contrast="6000"/>
            <a:grayscl/>
          </a:blip>
          <a:srcRect/>
          <a:stretch>
            <a:fillRect/>
          </a:stretch>
        </p:blipFill>
        <p:spPr bwMode="auto">
          <a:xfrm>
            <a:off x="3429000" y="1428750"/>
            <a:ext cx="3214688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04A47D-1A2D-47E0-9FCC-8725BE1B7078}" type="slidenum">
              <a:rPr lang="sr-Latn-CS"/>
              <a:pPr>
                <a:defRPr/>
              </a:pPr>
              <a:t>68</a:t>
            </a:fld>
            <a:endParaRPr lang="sr-Latn-CS"/>
          </a:p>
        </p:txBody>
      </p:sp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Schematic and direct view of Papilla </a:t>
            </a:r>
            <a:r>
              <a:rPr lang="en-US" sz="32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Watteri</a:t>
            </a:r>
            <a:r>
              <a:rPr lang="en-US" sz="32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through intraoperative </a:t>
            </a:r>
            <a:r>
              <a:rPr lang="en-US" sz="3200" b="1" dirty="0" err="1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choledoscopy</a:t>
            </a:r>
            <a:endParaRPr lang="sr-Latn-CS" sz="32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80" name="Picture 4" descr="Shema papile Vater i njen endoskopski izgled"/>
          <p:cNvPicPr>
            <a:picLocks noChangeAspect="1" noChangeArrowheads="1"/>
          </p:cNvPicPr>
          <p:nvPr/>
        </p:nvPicPr>
        <p:blipFill>
          <a:blip r:embed="rId3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0" y="1214438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1038B2-7A35-425B-8977-6E52538B3725}" type="slidenum">
              <a:rPr lang="sr-Latn-CS"/>
              <a:pPr>
                <a:defRPr/>
              </a:pPr>
              <a:t>69</a:t>
            </a:fld>
            <a:endParaRPr lang="sr-Latn-CS"/>
          </a:p>
        </p:txBody>
      </p:sp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5857875" y="-242888"/>
            <a:ext cx="3286125" cy="4594226"/>
          </a:xfrm>
        </p:spPr>
        <p:txBody>
          <a:bodyPr/>
          <a:lstStyle/>
          <a:p>
            <a:pPr algn="l" eaLnBrk="1" hangingPunct="1">
              <a:defRPr/>
            </a:pPr>
            <a:r>
              <a:rPr lang="sr-Latn-C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Laparoscopy </a:t>
            </a:r>
            <a:br>
              <a:rPr lang="sr-Latn-R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Bottom left and right: Scheme of work, instruments </a:t>
            </a:r>
            <a:br>
              <a:rPr lang="sr-Latn-R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Top left: Laparoscopic appearance of the liver</a:t>
            </a:r>
            <a:endParaRPr lang="sr-Latn-CS" sz="2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6804" name="Picture 4" descr="Biopsijkska sonda kod laparoskopije"/>
          <p:cNvPicPr>
            <a:picLocks noChangeAspect="1" noChangeArrowheads="1"/>
          </p:cNvPicPr>
          <p:nvPr/>
        </p:nvPicPr>
        <p:blipFill>
          <a:blip r:embed="rId3" cstate="print"/>
          <a:srcRect t="19516"/>
          <a:stretch>
            <a:fillRect/>
          </a:stretch>
        </p:blipFill>
        <p:spPr bwMode="auto">
          <a:xfrm>
            <a:off x="5857875" y="3571875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5" descr="Laoaroskopska eksploracija trbuha"/>
          <p:cNvPicPr>
            <a:picLocks noChangeAspect="1" noChangeArrowheads="1"/>
          </p:cNvPicPr>
          <p:nvPr/>
        </p:nvPicPr>
        <p:blipFill>
          <a:blip r:embed="rId4" cstate="print">
            <a:lum contrast="36000"/>
          </a:blip>
          <a:srcRect/>
          <a:stretch>
            <a:fillRect/>
          </a:stretch>
        </p:blipFill>
        <p:spPr bwMode="auto">
          <a:xfrm>
            <a:off x="0" y="2500313"/>
            <a:ext cx="585787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Picture 6" descr="Laparoskopski izgled jetre"/>
          <p:cNvPicPr>
            <a:picLocks noChangeAspect="1" noChangeArrowheads="1"/>
          </p:cNvPicPr>
          <p:nvPr/>
        </p:nvPicPr>
        <p:blipFill>
          <a:blip r:embed="rId5" cstate="print">
            <a:lum contrast="24000"/>
          </a:blip>
          <a:srcRect t="26752" b="8186"/>
          <a:stretch>
            <a:fillRect/>
          </a:stretch>
        </p:blipFill>
        <p:spPr bwMode="auto">
          <a:xfrm>
            <a:off x="0" y="0"/>
            <a:ext cx="585787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B264C6-7374-4255-A3BD-03B0E8FF640B}" type="slidenum">
              <a:rPr lang="sr-Latn-CS"/>
              <a:pPr>
                <a:defRPr/>
              </a:pPr>
              <a:t>7</a:t>
            </a:fld>
            <a:endParaRPr lang="sr-Latn-CS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2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Opisthotonus in tetanus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10245" name="Picture 4" descr="Opistotonus kod tetanusa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0" y="928688"/>
            <a:ext cx="9144000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41FB40-71E5-473F-B33F-3964CE7612B2}" type="slidenum">
              <a:rPr lang="sr-Latn-CS"/>
              <a:pPr>
                <a:defRPr/>
              </a:pPr>
              <a:t>70</a:t>
            </a:fld>
            <a:endParaRPr lang="sr-Latn-CS"/>
          </a:p>
        </p:txBody>
      </p:sp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Ultrasound EHO (ultrasound)</a:t>
            </a:r>
            <a:endParaRPr lang="sr-Latn-CS" sz="4000" b="1" dirty="0">
              <a:solidFill>
                <a:srgbClr val="03EDD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marL="609600" indent="-609600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Echoencephalography</a:t>
            </a:r>
          </a:p>
          <a:p>
            <a:pPr marL="609600" indent="-609600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ECHO of the abdomen (liver, bile ducts, pancreas, kidney, bladder, prostate)</a:t>
            </a:r>
          </a:p>
          <a:p>
            <a:pPr marL="609600" indent="-609600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ECHO of the retroperitoneum</a:t>
            </a:r>
          </a:p>
          <a:p>
            <a:pPr marL="609600" indent="-609600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Obstetrics and Gynecology EHO</a:t>
            </a:r>
          </a:p>
          <a:p>
            <a:pPr marL="609600" indent="-609600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Doppler echosonography (EHO blood vessels of the neck and extremities)</a:t>
            </a:r>
          </a:p>
          <a:p>
            <a:pPr marL="609600" indent="-609600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ECHO thyroid gland and neck</a:t>
            </a:r>
          </a:p>
          <a:p>
            <a:pPr marL="609600" indent="-609600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ECHO of the breast</a:t>
            </a:r>
          </a:p>
          <a:p>
            <a:pPr marL="609600" indent="-609600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ECHO of children's hips</a:t>
            </a:r>
            <a:endParaRPr lang="sr-Latn-CS" sz="2800" b="1" dirty="0">
              <a:latin typeface="Verdana" pitchFamily="34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BBAC9E-1D17-4B60-8A25-8E6EA0ADEEE8}" type="slidenum">
              <a:rPr lang="sr-Latn-CS"/>
              <a:pPr>
                <a:defRPr/>
              </a:pPr>
              <a:t>71</a:t>
            </a:fld>
            <a:endParaRPr lang="sr-Latn-CS"/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79692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Computed tomography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C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CT- computerized tomography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C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Brain and meninges: injuries, tumors, infarctions, hemorrhages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C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Lungs and mediastinum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C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Abdomen: pancreas, liver, stomach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C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Pelvis: prostate, rectum, genitals in women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C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Retroperitoneum: kidney, adrenal gland, lymph glands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C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MR - magnetic resonance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C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Structural functionality of organs</a:t>
            </a:r>
            <a:endParaRPr lang="sr-Latn-CS" b="1" i="1" dirty="0">
              <a:solidFill>
                <a:schemeClr val="tx2">
                  <a:lumMod val="50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B2B400-90A9-4EF7-835A-6DCE9CFDCC70}" type="slidenum">
              <a:rPr lang="sr-Latn-CS"/>
              <a:pPr>
                <a:defRPr/>
              </a:pPr>
              <a:t>72</a:t>
            </a:fld>
            <a:endParaRPr lang="sr-Latn-CS"/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MR Tumor of the spinal column and spinal cord</a:t>
            </a:r>
            <a:endParaRPr lang="sr-Latn-CS" sz="3600" b="1" dirty="0">
              <a:solidFill>
                <a:srgbClr val="03EDD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76" name="Picture 4" descr="Tumor kičmene moždine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 l="5849"/>
          <a:stretch>
            <a:fillRect/>
          </a:stretch>
        </p:blipFill>
        <p:spPr bwMode="auto">
          <a:xfrm>
            <a:off x="4429125" y="1285875"/>
            <a:ext cx="471487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5" descr="Tumor kičmenog stuba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 r="20273"/>
          <a:stretch>
            <a:fillRect/>
          </a:stretch>
        </p:blipFill>
        <p:spPr bwMode="auto">
          <a:xfrm>
            <a:off x="0" y="1298575"/>
            <a:ext cx="4429125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246482-DE50-4E20-9F40-D3BD57CFD58C}" type="slidenum">
              <a:rPr lang="sr-Latn-CS"/>
              <a:pPr>
                <a:defRPr/>
              </a:pPr>
              <a:t>73</a:t>
            </a:fld>
            <a:endParaRPr lang="sr-Latn-CS"/>
          </a:p>
        </p:txBody>
      </p:sp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CT Brain tumors</a:t>
            </a:r>
            <a:endParaRPr lang="sr-Latn-CS" sz="3600" b="1" dirty="0">
              <a:solidFill>
                <a:srgbClr val="03EDD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900" name="Picture 4" descr="Tumor mozga-2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4421188" y="1714500"/>
            <a:ext cx="472281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5" descr="Tumor mozga   -1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0" y="1714500"/>
            <a:ext cx="44688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428921-004D-4BD0-9792-BC97FD97E47D}" type="slidenum">
              <a:rPr lang="sr-Latn-CS"/>
              <a:pPr>
                <a:defRPr/>
              </a:pPr>
              <a:t>74</a:t>
            </a:fld>
            <a:endParaRPr lang="sr-Latn-CS"/>
          </a:p>
        </p:txBody>
      </p:sp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Diagnostic punctures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85813"/>
            <a:ext cx="9144000" cy="6072187"/>
          </a:xfrm>
        </p:spPr>
        <p:txBody>
          <a:bodyPr/>
          <a:lstStyle/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Suboccipital puncture - curative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(CSF hypertension)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Lumbar puncture - analysis of cerebrospinal fluid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Pleural puncture - therapeutic and diagnostic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Sternum puncture - biopsy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Liver and spleen puncture - biopsies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Puncture biopsy of the kidney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Abdominal puncture in trauma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Bladder puncture - drainage in trauma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Puncture of subphrenic and Douglas abscess</a:t>
            </a:r>
          </a:p>
          <a:p>
            <a:pPr marL="609600" indent="-609600" eaLnBrk="1" hangingPunct="1"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Joint puncture</a:t>
            </a:r>
            <a:endParaRPr lang="sr-Latn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D1A05-88C6-4C01-9C43-00BE325052D7}" type="slidenum">
              <a:rPr lang="sr-Latn-CS"/>
              <a:pPr>
                <a:defRPr/>
              </a:pPr>
              <a:t>75</a:t>
            </a:fld>
            <a:endParaRPr lang="sr-Latn-CS"/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57250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Digestive and other probes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7250"/>
            <a:ext cx="9144000" cy="600075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Gastric suction - Lewine Wangesteen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Intestinal probe Muller - Abott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Blackemoore probe for esophageal and gastric varices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Esophagomanometry and PH-metry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Rectomanometry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Bladder catheterization</a:t>
            </a:r>
          </a:p>
          <a:p>
            <a:pPr marL="609600" indent="-609600" eaLnBrk="1" hangingPunct="1">
              <a:lnSpc>
                <a:spcPct val="90000"/>
              </a:lnSpc>
              <a:buClr>
                <a:srgbClr val="00FF00"/>
              </a:buClr>
              <a:buFont typeface="Wingdings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(trauma, shock, acute abdomen)</a:t>
            </a:r>
            <a:endParaRPr lang="sr-Latn-C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B2236E-DE8B-46B2-A946-21683CA98D3B}" type="slidenum">
              <a:rPr lang="sr-Latn-CS"/>
              <a:pPr>
                <a:defRPr/>
              </a:pPr>
              <a:t>8</a:t>
            </a:fld>
            <a:endParaRPr lang="sr-Latn-CS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Left: Night pains in femoral artery occlusion </a:t>
            </a:r>
            <a:b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Right: Claudication </a:t>
            </a:r>
            <a:r>
              <a:rPr lang="en-US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intermitens</a:t>
            </a:r>
            <a:endParaRPr lang="sr-Latn-C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Noćni bolovi kod okluzije femoralne arterije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 t="3459"/>
          <a:stretch>
            <a:fillRect/>
          </a:stretch>
        </p:blipFill>
        <p:spPr bwMode="auto">
          <a:xfrm>
            <a:off x="0" y="1785938"/>
            <a:ext cx="3348038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Claudicatio intermitens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 l="4958" t="3085" b="4611"/>
          <a:stretch>
            <a:fillRect/>
          </a:stretch>
        </p:blipFill>
        <p:spPr bwMode="auto">
          <a:xfrm>
            <a:off x="3322638" y="1785938"/>
            <a:ext cx="5821362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DD165D-9422-4B97-B4E6-C5AE3F5BB007}" type="slidenum">
              <a:rPr lang="sr-Latn-CS"/>
              <a:pPr>
                <a:defRPr/>
              </a:pPr>
              <a:t>9</a:t>
            </a:fld>
            <a:endParaRPr lang="sr-Latn-CS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96975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Division of the body into regions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Prednja strana tela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0" y="1500188"/>
            <a:ext cx="435610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Zadnja strana tela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4357688" y="1500188"/>
            <a:ext cx="4786312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</p:sld>
</file>

<file path=ppt/theme/theme1.xml><?xml version="1.0" encoding="utf-8"?>
<a:theme xmlns:a="http://schemas.openxmlformats.org/drawingml/2006/main" name="Slit">
  <a:themeElements>
    <a:clrScheme name="Slit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li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r-Latn-CS" sz="2800" b="1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r-Latn-CS" sz="2800" b="1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lnDef>
  </a:objectDefaults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3870</TotalTime>
  <Words>1836</Words>
  <Application>Microsoft Office PowerPoint</Application>
  <PresentationFormat>On-screen Show (4:3)</PresentationFormat>
  <Paragraphs>407</Paragraphs>
  <Slides>75</Slides>
  <Notes>75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3" baseType="lpstr">
      <vt:lpstr>Arial</vt:lpstr>
      <vt:lpstr>Helvetica Neue</vt:lpstr>
      <vt:lpstr>Söhne</vt:lpstr>
      <vt:lpstr>Tahoma</vt:lpstr>
      <vt:lpstr>Times New Roman</vt:lpstr>
      <vt:lpstr>Verdana</vt:lpstr>
      <vt:lpstr>Wingdings</vt:lpstr>
      <vt:lpstr>Slit</vt:lpstr>
      <vt:lpstr>Surgical diagnostics </vt:lpstr>
      <vt:lpstr> Diagnosis of a disease is established based on:</vt:lpstr>
      <vt:lpstr>Clinical diagnosis</vt:lpstr>
      <vt:lpstr>Anamnesis</vt:lpstr>
      <vt:lpstr>The pain</vt:lpstr>
      <vt:lpstr>Left: Body posture in Parkinson's syndrome  Right: Tetanus trismus</vt:lpstr>
      <vt:lpstr>Opisthotonus in tetanus</vt:lpstr>
      <vt:lpstr>Left: Night pains in femoral artery occlusion  Right: Claudication intermitens</vt:lpstr>
      <vt:lpstr>Division of the body into regions</vt:lpstr>
      <vt:lpstr>Left: Obstructive icterus  Right: Melasic icterus  Middle: Malnutrition</vt:lpstr>
      <vt:lpstr>Physical examination</vt:lpstr>
      <vt:lpstr>General inspection</vt:lpstr>
      <vt:lpstr>Temperature</vt:lpstr>
      <vt:lpstr>Febris intermitens</vt:lpstr>
      <vt:lpstr>Febris continua</vt:lpstr>
      <vt:lpstr>Febris remitens</vt:lpstr>
      <vt:lpstr>Physical examination</vt:lpstr>
      <vt:lpstr>Physical examination</vt:lpstr>
      <vt:lpstr> Left: Angioma cavernosum  Middle and right: Basal cell carcinoma </vt:lpstr>
      <vt:lpstr>Facial skin cancer</vt:lpstr>
      <vt:lpstr>Left: Leukoplakia of the corner of the mouth  Middle: Brill hematoma at the skull base fracture  Right: Fistula ductus thyreoglossus - a</vt:lpstr>
      <vt:lpstr>Top left: Ulcus rodens neck  Top right: TBC scrofula  Bottom left: Struma nodosa  Bottom middle: TBC lymphadenitis neck Bottom right: Senile keratosis forehead </vt:lpstr>
      <vt:lpstr>Various forms of breast cancer</vt:lpstr>
      <vt:lpstr>Top left: Shoulder skin cancer  Bottom left: Lymphogranulomatosis Bottom right: Radiodermatitis </vt:lpstr>
      <vt:lpstr>Left: Static disorder in flat soles  Middle: Skin cancer  Right: Angioma symplex congenitum</vt:lpstr>
      <vt:lpstr>Left: Atherosclerotic gangrene  Middle: Elephantiasis verrucosa  Top right: Diabetic gangrene  Bottom right: Frostbite demarcation</vt:lpstr>
      <vt:lpstr>Left: Pigmentation of ulcus cruris - a  Middle: Varicose veins and ulcus cruris, paralysis after section n. radialis, cubitalis and medianus - a  Right: Elephantiasis</vt:lpstr>
      <vt:lpstr>Left and middle: Melanoma  Right: Diabetic microangiopathy</vt:lpstr>
      <vt:lpstr>Left: Icterus in a tense, painless gallbladder (carcinoma of the ampulla of Vater)  Middle: Raynaud's disease  Right: Frostbite of the hand</vt:lpstr>
      <vt:lpstr>Surgical palpation of the abdomen</vt:lpstr>
      <vt:lpstr>Signs of a surgical examination of the abdomen</vt:lpstr>
      <vt:lpstr>Left: Condilomata acuminata  Middle: Thrombosis c. cavae inf., bypass and varicosities  Right: Position for the rectum</vt:lpstr>
      <vt:lpstr>PowerPoint Presentation</vt:lpstr>
      <vt:lpstr>Left: Pleural and lung percussive fields anteriorly and posteriorly Right: Bimanual palpation of the kidneys</vt:lpstr>
      <vt:lpstr>Fluctuation phenomenon</vt:lpstr>
      <vt:lpstr>Palpation of a cystic or purulent collection in the abdomen</vt:lpstr>
      <vt:lpstr>Bottom right: Diagnostic nasogastric intubation  Left: Digital examination of the rectum and palpation of the ischiorectal abscess</vt:lpstr>
      <vt:lpstr>Examination of breast lymph nodes</vt:lpstr>
      <vt:lpstr>Laboratory diagnostics</vt:lpstr>
      <vt:lpstr>Left: Hepatogram  Middle: Pathohistology  Right: Antibiogram</vt:lpstr>
      <vt:lpstr>X-ray diagnostics</vt:lpstr>
      <vt:lpstr>Contrast methods</vt:lpstr>
      <vt:lpstr>X-ray diagnostics of the digestive tract</vt:lpstr>
      <vt:lpstr>Special contrast methods</vt:lpstr>
      <vt:lpstr>Native graphs of the abdomen: calculus of the gallbladder and choledochal</vt:lpstr>
      <vt:lpstr>Native graphics of the abdomen: pneumoperitoneum</vt:lpstr>
      <vt:lpstr>Native graphs of the abdomen: aeroliquid levels</vt:lpstr>
      <vt:lpstr>Native graphs of the abdomen and chest: Gallbladder calculus, retrosternal goiter, choledochal calculus</vt:lpstr>
      <vt:lpstr>Native graphics of the chest: Situs inversus, lung metastases</vt:lpstr>
      <vt:lpstr>Double contrast irrigation</vt:lpstr>
      <vt:lpstr>Left, middle: Celiacography  Right: Cholangiography through the T-drain</vt:lpstr>
      <vt:lpstr>Left: Angiography of abdominal tumor  Right: Angiography of truncus coeliacus - a </vt:lpstr>
      <vt:lpstr>PTCH Percutaneous transhepatic cholangiography</vt:lpstr>
      <vt:lpstr>ERCP Endoscopic retrograde cholangiopancreatography</vt:lpstr>
      <vt:lpstr>EPT Endoscopic papillotomy</vt:lpstr>
      <vt:lpstr>Nuclear diagnostics</vt:lpstr>
      <vt:lpstr>Skeletal scintigraphy</vt:lpstr>
      <vt:lpstr>Pathohistological diagnosis of PH</vt:lpstr>
      <vt:lpstr>PH - analysis</vt:lpstr>
      <vt:lpstr>Endoscopic diagnostics</vt:lpstr>
      <vt:lpstr>Rectoscope and anoscope Diagnostic and curative</vt:lpstr>
      <vt:lpstr>Examination of the perianal region and anus Rectal prolapse, perianal abscess, fissure ani, hemorrhoids</vt:lpstr>
      <vt:lpstr>Special endoscopies</vt:lpstr>
      <vt:lpstr>Top row: Pyloric gape, pyloric tumor, calculus PAPILE WATERI, bleeding ulcer Bottom row: ERCP and EPT</vt:lpstr>
      <vt:lpstr>Top row: Gastric carcinoma  Bottom row: Sclerosis of esophageal and gastric varices</vt:lpstr>
      <vt:lpstr>Top left: Mediastinoscopy  Right: Fiberoptic gastroscope  Bottom: Curative gastroscopy</vt:lpstr>
      <vt:lpstr>Left: Direct laryngoscopy  Middle: Thoracoscopy  Right: Rigid bronchoscopy</vt:lpstr>
      <vt:lpstr>Schematic and direct view of Papilla Watteri through intraoperative choledoscopy</vt:lpstr>
      <vt:lpstr> Laparoscopy  Bottom left and right: Scheme of work, instruments  Top left: Laparoscopic appearance of the liver</vt:lpstr>
      <vt:lpstr>Ultrasound EHO (ultrasound)</vt:lpstr>
      <vt:lpstr>Computed tomography</vt:lpstr>
      <vt:lpstr>MR Tumor of the spinal column and spinal cord</vt:lpstr>
      <vt:lpstr>CT Brain tumors</vt:lpstr>
      <vt:lpstr>Diagnostic punctures</vt:lpstr>
      <vt:lpstr>Digestive and other probes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HIRURŠKA DIJAGNOSTIKA</dc:title>
  <dc:creator>Zoran Matovic</dc:creator>
  <cp:lastModifiedBy>abc</cp:lastModifiedBy>
  <cp:revision>284</cp:revision>
  <dcterms:created xsi:type="dcterms:W3CDTF">2006-03-05T16:19:11Z</dcterms:created>
  <dcterms:modified xsi:type="dcterms:W3CDTF">2023-09-02T10:55:57Z</dcterms:modified>
</cp:coreProperties>
</file>